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58" r:id="rId3"/>
    <p:sldId id="259" r:id="rId4"/>
    <p:sldId id="260" r:id="rId5"/>
    <p:sldId id="261" r:id="rId6"/>
    <p:sldId id="313" r:id="rId7"/>
    <p:sldId id="262" r:id="rId8"/>
    <p:sldId id="263" r:id="rId9"/>
    <p:sldId id="314" r:id="rId10"/>
    <p:sldId id="271" r:id="rId11"/>
    <p:sldId id="315" r:id="rId12"/>
    <p:sldId id="292" r:id="rId13"/>
    <p:sldId id="270" r:id="rId14"/>
    <p:sldId id="316" r:id="rId15"/>
    <p:sldId id="317" r:id="rId16"/>
    <p:sldId id="272" r:id="rId17"/>
    <p:sldId id="273" r:id="rId18"/>
    <p:sldId id="319" r:id="rId19"/>
    <p:sldId id="320" r:id="rId20"/>
    <p:sldId id="321" r:id="rId21"/>
    <p:sldId id="322" r:id="rId22"/>
    <p:sldId id="276" r:id="rId23"/>
    <p:sldId id="274" r:id="rId24"/>
    <p:sldId id="323" r:id="rId25"/>
    <p:sldId id="277" r:id="rId26"/>
    <p:sldId id="324" r:id="rId27"/>
    <p:sldId id="278" r:id="rId28"/>
    <p:sldId id="280" r:id="rId29"/>
    <p:sldId id="281" r:id="rId30"/>
    <p:sldId id="325" r:id="rId31"/>
    <p:sldId id="282" r:id="rId32"/>
    <p:sldId id="283" r:id="rId33"/>
    <p:sldId id="284" r:id="rId34"/>
    <p:sldId id="285" r:id="rId35"/>
    <p:sldId id="327" r:id="rId36"/>
    <p:sldId id="328" r:id="rId37"/>
    <p:sldId id="326" r:id="rId38"/>
    <p:sldId id="286" r:id="rId39"/>
    <p:sldId id="287" r:id="rId40"/>
    <p:sldId id="291" r:id="rId41"/>
    <p:sldId id="288" r:id="rId42"/>
    <p:sldId id="289" r:id="rId43"/>
    <p:sldId id="290" r:id="rId44"/>
    <p:sldId id="329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30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</p:sldIdLst>
  <p:sldSz cx="14630400" cy="8229600"/>
  <p:notesSz cx="8229600" cy="14630400"/>
  <p:embeddedFontLst>
    <p:embeddedFont>
      <p:font typeface="Bookman Old Style" panose="02050604050505020204" pitchFamily="18" charset="0"/>
      <p:regular r:id="rId68"/>
      <p:bold r:id="rId69"/>
      <p:italic r:id="rId70"/>
      <p:boldItalic r:id="rId71"/>
    </p:embeddedFont>
    <p:embeddedFont>
      <p:font typeface="Nunito Semi Bold" panose="020B0604020202020204" charset="0"/>
      <p:regular r:id="rId72"/>
    </p:embeddedFont>
    <p:embeddedFont>
      <p:font typeface="PT Sans" panose="020B0503020203020204" pitchFamily="34" charset="0"/>
      <p:regular r:id="rId73"/>
      <p:bold r:id="rId74"/>
      <p:italic r:id="rId75"/>
      <p:boldItalic r:id="rId7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7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13.4873" units="1/cm"/>
          <inkml:channelProperty channel="Y" name="resolution" value="6313.4873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6-01-14T22:16:16.01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5264 4606 349 0,'12'0'580'6,"-2"6"97"-3,2-6 63 0,-12 6-47 2,0 0-164-3,0-6-143 2,-12 0-100 0,12 0-67 2,-10 0-33-4,10 0-15 3,0 0-12-2,0 0-16 1,0 0-21 0,0 0-26 0,0 0-30 0,0 0-22 0,10 0-18 0,-10 0-13 3,12 0-8-6,-2 0-5 4,-10 0-3-1,0 0 0-1,0 0 5 1,0 0 1 0,0 0 3 0,0 0 5 0,10 0 15 1,-10 0 11 0,0 0 13-3,0 0 17 4,0 6 18-3,0-6 15 2,-10 0 10-2,10 5 6 1,-10-5 3-1,-2 7-4 1,12-7-10 1,-10 0-8-1,10 0-11-1,-12 0-12 2,12 0-12-2,0 0-10 2,0 0-7-2,0 0-9 1,0 0-5 0,0 0-6 0,0 0-5 0,0 0-4 1,0 0-2-2,0 0-3 3,0 0-3-3,0 0-2 0,0 0-4 1,0 0 0 0,0 0-3 1,0 0-2-1,0 0-10 0,0 0-12 0,0 0-20-1,0 0-29 1,0 0-32 0,-10 0-34 1,2 0-29-1,-16 0-30-1,24 0-23 2,0 0-17-1,12 0-8 0,0 0-2-1,-12 0-1 1,0 0 9 1,0 0 8-2,0 0 7 1,0 0 0 0,0 0-4 0,-12 0-17 1,0 0-33-1,2 0-51 0,-2-7-65 0,2 2-88 0,0 5-43-1,-12-6 9 1,2 6 43 2,8 0 73-4</inkml:trace>
  <inkml:trace contextRef="#ctx0" brushRef="#br0" timeOffset="149251.97">18304 8916 155 0,'-10'0'289'3,"10"0"27"3,0 0-37 0,0 0-56-6,-12 0-59 4,12 0-52 0,-10 0-49 0,10 6-47 2,-9-6-43-2,-14 0-46 0,13 7-57 0,10-7-67 1,-12 6-70-1,2-6-26-1,0 6 4 2,-11-6 25-2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59:53.6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1140,'1'1'303,"0"-1"0,0 1 0,0-1 0,0 1 0,0 0 0,0 0 0,0-1 1,0 1-1,0 0 0,0 0 0,0 0 0,0 0 0,-1 0 0,1 0 0,0 0 0,-1 0 0,1 0 0,-1 1 0,1-1 0,-1 0 0,1 0 0,-1 3 0,-8 21 1905,6-23-2193,1 0-1,0 0 1,0 0-1,0 0 1,0 0-1,0 0 1,1 0-1,-1 1 1,1-1-1,-1 0 1,1 1 0,0-1-1,0 0 1,0 0-1,0 1 1,0-1-1,1 4 1,1 0-143,-1-1 0,1 0 1,0 1-1,0-1 0,1 0 1,0 0-1,0-1 0,0 1 1,0-1-1,1 1 0,-1-1 1,1 0-1,0 0 1,1-1-1,-1 1 0,0-1 1,1 0-1,0 0 0,0 0 1,0-1-1,0 0 0,0 0 1,7 2-1,28 11-5215,-23-14 3750</inkml:trace>
  <inkml:trace contextRef="#ctx0" brushRef="#br0" timeOffset="1">363 193 1100,'0'6'1900,"-10"-6"192,10 5 97,-9 0 855,9 1-2404,0-1-388,0 1-308,0-1-328,0 0-404,-10 1-560,1-1-2285,-10 0 1733,9 1 160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0:00:20.2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115 0 40,'0'0'7819,"-8"0"-3982,-4 3-1322,-63 16-14818,56-14 10771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0:00:27.4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106 108 1076,'-94'32'9241,"93"-32"-9161,1 1 1,-1-1-1,1 0 1,-1 0-1,1 0 1,-1 0-1,1 1 1,-1-1-1,1 0 1,-1 0-1,1 1 0,-1-1 1,1 0-1,-1 1 1,1-1-1,0 1 1,-1-1-1,1 0 1,0 1-1,-1-1 1,1 1-1,0-1 0,-1 1 1,1-1-1,0 1 1,0-1-1,0 1 1,0 0-1,-1-1 1,1 1-1,0 0 1,12 13 932,26 8-703,-9-11-294,0 0 0,1-2-1,0-2 1,48 7 0,-13-7-623,73-2-1,-114-5-357,1-1 0,42-8 0,-55 6 34,0 0 0,0-1 0,0 0 1,0-1-1,0 0 0,-1-1 0,11-8 1,5-2-852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93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4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88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46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9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0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35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38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54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55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40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4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5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95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00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55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57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14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0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4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46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9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30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09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06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47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720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0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40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95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20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46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69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52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72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88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42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03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277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789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48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00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89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3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57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28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71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98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99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20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3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4.xm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4972" y="1201103"/>
            <a:ext cx="8254481" cy="255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700"/>
              </a:lnSpc>
              <a:buNone/>
            </a:pPr>
            <a:r>
              <a:rPr lang="en-US" sz="480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Curso</a:t>
            </a:r>
            <a:r>
              <a:rPr lang="en-US" sz="4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teórico</a:t>
            </a:r>
            <a:r>
              <a:rPr lang="en-US" sz="4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para Habilitação de </a:t>
            </a:r>
            <a:r>
              <a:rPr lang="en-US" sz="480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Condutores</a:t>
            </a:r>
            <a:r>
              <a:rPr lang="en-US" sz="4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de </a:t>
            </a:r>
            <a:r>
              <a:rPr lang="pt-BR" sz="4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Veículos. 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34973" y="4072771"/>
            <a:ext cx="7674054" cy="2351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Bookman Old Style" panose="02050604050505020204" pitchFamily="18" charset="0"/>
              </a:rPr>
              <a:t>Prof. Henrique Cerqueira</a:t>
            </a:r>
          </a:p>
          <a:p>
            <a:pPr marL="0" indent="0" algn="just">
              <a:lnSpc>
                <a:spcPts val="2600"/>
              </a:lnSpc>
              <a:buNone/>
            </a:pPr>
            <a:endParaRPr lang="en-US" sz="32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ts val="2600"/>
              </a:lnSpc>
              <a:buNone/>
            </a:pP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Advogado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em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Direito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pt-BR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Trânsito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pt-BR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Pós-Graduado em Direito de Trânsito 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Instrutor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Trânsito</a:t>
            </a:r>
            <a:endParaRPr lang="en-US" sz="165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ts val="26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Professor de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Legislação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pt-BR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Trânsito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pt-BR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Palestrante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Membro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da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Comisão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Mobilidade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Urbana OAB/AL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Observador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do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Observatório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Nacional de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Segurança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pt-BR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Viária</a:t>
            </a:r>
          </a:p>
          <a:p>
            <a:pPr marL="0" indent="0" algn="just">
              <a:lnSpc>
                <a:spcPts val="2600"/>
              </a:lnSpc>
              <a:buNone/>
            </a:pPr>
            <a:endParaRPr lang="en-US" sz="165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3CCF3F-CD79-4C6E-A536-5FB11ACA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750" y="1090182"/>
            <a:ext cx="4443650" cy="573628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963497A-734C-1A0C-7D58-F845B8CED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877" y="7768351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Categoria de Habilitação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968693" y="2300238"/>
            <a:ext cx="12692896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Categoria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A –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Veículo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2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ou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3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rodas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Categria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B –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Veículo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 com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capacidade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ate 8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passageiros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Categoria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C – </a:t>
            </a:r>
            <a:r>
              <a:rPr lang="en-US" sz="2400">
                <a:solidFill>
                  <a:srgbClr val="FFFFFF"/>
                </a:solidFill>
                <a:latin typeface="Bookman Old Style" panose="02050604050505020204" pitchFamily="18" charset="0"/>
              </a:rPr>
              <a:t>Veiculo 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de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transporte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cargas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Categoria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D – </a:t>
            </a: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Veículo com capacidade acima de 8 passageiros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Categoria E – Combinação de veículos</a:t>
            </a: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ACC – Autorização para Conduzir Ciclomotores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404945" y="3532464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061FFE-2F02-D56E-0BCC-06BE93D3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599" y="4936997"/>
            <a:ext cx="5046130" cy="24768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475B00-A34E-1760-0E3E-0116CCEF3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877" y="7742594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6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Categoria de Habilitação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968693" y="2300238"/>
            <a:ext cx="12692896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Quadriciclos – Categoria B e uso de capacete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Bicicleta Elétrica e Autopropelido -  acima de 32 km/h e 1000 wats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ACC – Autorização para Conduzir Ciclomotores – acima de 50km/h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404945" y="3532464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475B00-A34E-1760-0E3E-0116CCEF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877" y="7742594"/>
            <a:ext cx="1781424" cy="3429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3627C77-63B1-B493-6C8A-140F7D9F5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11" y="4782381"/>
            <a:ext cx="3236946" cy="191546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F8C23F-EC4B-A905-B076-C2C349D8D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672" y="4806133"/>
            <a:ext cx="3119929" cy="19507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FAA12D2-F896-8E5E-7E7B-2570FE15A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7907" y="4764711"/>
            <a:ext cx="2408408" cy="20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Categoria de Habilitação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968693" y="2300238"/>
            <a:ext cx="12692896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Categoria A,B,C – idade minima 18 anos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Categoria D e E  – idade minima 21 anos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Classificação: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A        B sem tempo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D         2 anos B ou 1 ano de C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E          1 anos de C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D e E – no máximo 1 multa gravíssima 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404945" y="3532464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962B2694-0FE4-B7C0-B6C8-B067D6FA19F1}"/>
              </a:ext>
            </a:extLst>
          </p:cNvPr>
          <p:cNvSpPr/>
          <p:nvPr/>
        </p:nvSpPr>
        <p:spPr>
          <a:xfrm>
            <a:off x="1300766" y="4605375"/>
            <a:ext cx="695459" cy="2833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FF1AE7D-6CD7-FC68-9FDC-036D10C4E823}"/>
              </a:ext>
            </a:extLst>
          </p:cNvPr>
          <p:cNvSpPr/>
          <p:nvPr/>
        </p:nvSpPr>
        <p:spPr>
          <a:xfrm>
            <a:off x="1300766" y="5281551"/>
            <a:ext cx="695459" cy="2833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8379532-96CA-56CE-7D04-B70DA80280DB}"/>
              </a:ext>
            </a:extLst>
          </p:cNvPr>
          <p:cNvSpPr/>
          <p:nvPr/>
        </p:nvSpPr>
        <p:spPr>
          <a:xfrm>
            <a:off x="1300766" y="5957727"/>
            <a:ext cx="695459" cy="2833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D05B3F-602B-9F40-DC46-802F520C3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877" y="7755472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7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Registro dos Veículos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CRV – Certificado de Registro de Veiculos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ATPV – Autorização para Transferência de Veículo Automotor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60A7CD-885E-C2A9-2860-52320B395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94110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Classificação dos Veículos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Quanto à Tração: Automotor, Propulsão Humana, Tração, Reboque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e Semi Reboque.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Quanto a Espécie: De passageiro, Carga, Misto, Competição,Tração,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Especiais e Coleção.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Quanto a Categoria: Oficial, Diplomática, Aluguel, Esperiência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Aprendizagem e Representação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60A7CD-885E-C2A9-2860-52320B395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94110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4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Fiscalização Eletrônica e Videomonitoramento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Fiscalização Eletrônica: Equipamento fixo e Portátil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2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Até 20% da velocidade permitida – Multa média – 4 pontos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2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Entre 20% e 50% da velocidade permitida – Multa Grave – 5 pontos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2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Acima de 50% da velocidade permitida – Multa Gravissima e Suspensão da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2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CNH – 7 pontos </a:t>
            </a:r>
          </a:p>
          <a:p>
            <a:pPr marL="0" indent="0">
              <a:lnSpc>
                <a:spcPts val="4850"/>
              </a:lnSpc>
              <a:buNone/>
            </a:pPr>
            <a:endParaRPr lang="pt-BR" sz="28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2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Sistema de livre Passagem (Free flow) – Pedágio eletrônico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Quanto a Categoria: Oficial, Diplomática, Aluguel, Esperiência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Aprendizagem e Representação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60A7CD-885E-C2A9-2860-52320B395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94110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Classificação das Vias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Vias Urbanas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Trânsito rápido 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– 80 km (sem interseção , sem semáforo, sem faixa de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Pedestre, sem acesso a lotes lindeiros e sem lombadas.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Arterial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- 60 Km -  (com interseção, com semáforo, com faixa de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Pedestre.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Coletora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– 40 Km - Coletar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Locais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-30 km – área restritas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Lotes lindeiros- estabelecimento a beira da via. Posto de gasolina,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0F164B-6916-3919-C178-A36D3039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42594"/>
            <a:ext cx="1781424" cy="342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54ACA54-8C8D-1491-8396-EC653D02549F}"/>
                  </a:ext>
                </a:extLst>
              </p14:cNvPr>
              <p14:cNvContentPartPr/>
              <p14:nvPr/>
            </p14:nvContentPartPr>
            <p14:xfrm>
              <a:off x="1845360" y="1658160"/>
              <a:ext cx="4744440" cy="15609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54ACA54-8C8D-1491-8396-EC653D0254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6000" y="1648800"/>
                <a:ext cx="4763160" cy="15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75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Classificação das Vias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Vias Rurais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Estradas 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– 60 km (Não Pavimentadas).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Rodovias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-  (Pavimentadas)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- Pista Simples -100 km (A,B)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- Pista Dupla  - 110 km  (A,B)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- Demais Veículos – 90 km (C,D e E)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obs:  A velocidade mínima é 50% da máxima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76C8C9-C96B-C18C-4408-CB717C63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5547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3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Cinto de segurança e encosto de cabeça</a:t>
            </a: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76C8C9-C96B-C18C-4408-CB717C63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55473"/>
            <a:ext cx="1781424" cy="3429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05C270-5A58-8251-AAC6-A16CEE07D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66" y="2613486"/>
            <a:ext cx="4657992" cy="30026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F29A16C-C4AB-5F97-95A2-B36A5B7F1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448" y="2613486"/>
            <a:ext cx="3715268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Cinto de segurança e encosto de cabeça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28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até 1 ano                    1 ano a  4 anos             acima de 4 anos até  7anos e meio  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2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Bebê conforto               Cadeirinha                    Assento de elevação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76C8C9-C96B-C18C-4408-CB717C63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55473"/>
            <a:ext cx="1781424" cy="3429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18F2F0A-4EDB-3045-4156-F289773F7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83" y="3977774"/>
            <a:ext cx="2867425" cy="273405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FBBCDC5-3496-5600-9608-3C8EB638C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754" y="3792058"/>
            <a:ext cx="2362530" cy="288647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1D5C05D-5F43-0F76-F1B2-2D8F85A9A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5828" y="3902130"/>
            <a:ext cx="2635717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631" y="682251"/>
            <a:ext cx="5610701" cy="633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48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Sistema Nacional de </a:t>
            </a:r>
            <a:r>
              <a:rPr lang="en-US" sz="4800" dirty="0" err="1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Trânsito</a:t>
            </a:r>
            <a:endParaRPr lang="en-US" sz="48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76265" y="1644372"/>
            <a:ext cx="12692896" cy="1032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Após a verificação da regularidade e consistência do AIT, a autoridade de trânsito deve expedir a Notificação da Autuação (NA) no prazo máximo de 30 dias contados da data da constatação da infração. Esta notificação é um passo crucial no processo, pois oficialmente informa o condutor sobre a infração cometida e oferece a oportunidade de defesa.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68693" y="4205407"/>
            <a:ext cx="6238875" cy="1610201"/>
          </a:xfrm>
          <a:prstGeom prst="roundRect">
            <a:avLst>
              <a:gd name="adj" fmla="val 20052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206698" y="4443413"/>
            <a:ext cx="253234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pt-BR" sz="195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Órgãos Normativos</a:t>
            </a:r>
            <a:endParaRPr lang="en-US" sz="1950" dirty="0">
              <a:latin typeface="Bookman Old Style" panose="020506040505050202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06698" y="4888944"/>
            <a:ext cx="5762863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CONTRAN , CETRAN E CONTRANDINFE.</a:t>
            </a:r>
            <a:endParaRPr lang="en-US" sz="1650" dirty="0"/>
          </a:p>
        </p:txBody>
      </p:sp>
      <p:sp>
        <p:nvSpPr>
          <p:cNvPr id="8" name="Shape 6"/>
          <p:cNvSpPr/>
          <p:nvPr/>
        </p:nvSpPr>
        <p:spPr>
          <a:xfrm>
            <a:off x="7422713" y="4205407"/>
            <a:ext cx="6238875" cy="1610201"/>
          </a:xfrm>
          <a:prstGeom prst="roundRect">
            <a:avLst>
              <a:gd name="adj" fmla="val 20052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0719" y="4443413"/>
            <a:ext cx="253234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pt-BR" sz="19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Órgãos Executirvos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660719" y="4888944"/>
            <a:ext cx="5762863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SENATRAN, DNIT, DETRAN, PRF,PM,DER,JARI,CIRETRAN, DMTT, SMTT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650" dirty="0"/>
          </a:p>
        </p:txBody>
      </p:sp>
      <p:sp>
        <p:nvSpPr>
          <p:cNvPr id="11" name="Shape 9"/>
          <p:cNvSpPr/>
          <p:nvPr/>
        </p:nvSpPr>
        <p:spPr>
          <a:xfrm>
            <a:off x="968693" y="6030754"/>
            <a:ext cx="6238875" cy="1610201"/>
          </a:xfrm>
          <a:prstGeom prst="roundRect">
            <a:avLst>
              <a:gd name="adj" fmla="val 20052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206698" y="6268760"/>
            <a:ext cx="253234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Orgão</a:t>
            </a:r>
            <a:r>
              <a:rPr lang="en-US" sz="19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pt-BR" sz="19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Máximo  </a:t>
            </a:r>
            <a:r>
              <a:rPr lang="pt-BR" sz="195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Normativo</a:t>
            </a:r>
          </a:p>
          <a:p>
            <a:pPr marL="0" indent="0">
              <a:lnSpc>
                <a:spcPts val="2450"/>
              </a:lnSpc>
              <a:buNone/>
            </a:pPr>
            <a:endParaRPr lang="pt-BR" sz="19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2450"/>
              </a:lnSpc>
              <a:buNone/>
            </a:pPr>
            <a:r>
              <a:rPr lang="pt-BR" sz="1950" dirty="0">
                <a:solidFill>
                  <a:srgbClr val="FFFFFF"/>
                </a:solidFill>
                <a:latin typeface="Nunito Semi Bold" pitchFamily="34" charset="0"/>
              </a:rPr>
              <a:t>               </a:t>
            </a:r>
            <a:r>
              <a:rPr lang="pt-BR" sz="1600" dirty="0">
                <a:solidFill>
                  <a:srgbClr val="FFFFFF"/>
                </a:solidFill>
                <a:latin typeface="Bookman Old Style" panose="02050604050505020204" pitchFamily="18" charset="0"/>
              </a:rPr>
              <a:t>CONTRAN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2713" y="6030754"/>
            <a:ext cx="6238875" cy="1610201"/>
          </a:xfrm>
          <a:prstGeom prst="roundRect">
            <a:avLst>
              <a:gd name="adj" fmla="val 20052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0719" y="6268760"/>
            <a:ext cx="253234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Órgão</a:t>
            </a:r>
            <a:r>
              <a:rPr lang="en-US" sz="195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Maximo </a:t>
            </a:r>
            <a:r>
              <a:rPr lang="en-US" sz="195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Executivo</a:t>
            </a:r>
            <a:endParaRPr lang="en-US" sz="1950" dirty="0">
              <a:latin typeface="Bookman Old Style" panose="020506040505050202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60719" y="6714292"/>
            <a:ext cx="5762863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         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SENATRAN</a:t>
            </a:r>
            <a:endParaRPr lang="en-US" sz="1650" dirty="0">
              <a:latin typeface="Bookman Old Style" panose="020506040505050202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927A23B-5EC4-35DA-8C54-FB5566749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806265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Cinto de segurança e encosto de cabeça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28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Transporte de criança com idade inferior a 10 anos no banco dianteiro:</a:t>
            </a:r>
          </a:p>
          <a:p>
            <a:pPr marL="0" indent="0">
              <a:lnSpc>
                <a:spcPts val="4850"/>
              </a:lnSpc>
              <a:buNone/>
            </a:pPr>
            <a:endParaRPr lang="pt-BR" sz="28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28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1  Quando o veículo for dotado apenas de banco dianteiro</a:t>
            </a:r>
          </a:p>
          <a:p>
            <a:pPr marL="514350" indent="-514350">
              <a:lnSpc>
                <a:spcPts val="4850"/>
              </a:lnSpc>
              <a:buAutoNum type="arabicPlain" startAt="2"/>
            </a:pPr>
            <a:r>
              <a:rPr lang="pt-BR" sz="28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Lotação de cadeirinha no banco traseiro</a:t>
            </a:r>
          </a:p>
          <a:p>
            <a:pPr marL="514350" indent="-514350">
              <a:lnSpc>
                <a:spcPts val="4850"/>
              </a:lnSpc>
              <a:buAutoNum type="arabicPlain" startAt="2"/>
            </a:pPr>
            <a:r>
              <a:rPr lang="pt-BR" sz="28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Quando a criança atingir a altura  de 1,45m de altura</a:t>
            </a:r>
          </a:p>
          <a:p>
            <a:pPr marL="0" indent="0">
              <a:lnSpc>
                <a:spcPts val="4850"/>
              </a:lnSpc>
              <a:buNone/>
            </a:pPr>
            <a:endParaRPr lang="pt-BR" sz="28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76C8C9-C96B-C18C-4408-CB717C63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5547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4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28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488311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76C8C9-C96B-C18C-4408-CB717C63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55473"/>
            <a:ext cx="1781424" cy="3429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CC21E16-59C5-44C2-3F30-5CB332EA195C}"/>
              </a:ext>
            </a:extLst>
          </p:cNvPr>
          <p:cNvSpPr txBox="1"/>
          <p:nvPr/>
        </p:nvSpPr>
        <p:spPr>
          <a:xfrm>
            <a:off x="1063486" y="3621929"/>
            <a:ext cx="13183987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48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e Conduta</a:t>
            </a:r>
          </a:p>
        </p:txBody>
      </p:sp>
    </p:spTree>
    <p:extLst>
      <p:ext uri="{BB962C8B-B14F-4D97-AF65-F5344CB8AC3E}">
        <p14:creationId xmlns:p14="http://schemas.microsoft.com/office/powerpoint/2010/main" val="333503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e conduta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Vias: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Calçadas, passeios, acostamentos, ciclovias, ciclofaixas, pistas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Veículos: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Carro, Moto, bicicleta, carroça, charrete, carro de mão.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Usuários das vias: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Veículos, pedestres e animais.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A1820E-3BFA-8FB6-71D2-51A06608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824648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Regra de preferencia: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1. Cruzamento, sendo uma das vias uma rodovia. (Rodovia)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2. Cruzamento com Rotatória. (Rotatória)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3. Nos demais caso. (quem vier pela direita)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481EC2-71CE-8EBB-6304-148BEDC7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4259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Regra de preferencia: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481EC2-71CE-8EBB-6304-148BEDC7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42593"/>
            <a:ext cx="1781424" cy="3429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031DA14-DEA1-4593-5D74-20CA78738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914" y="3864900"/>
            <a:ext cx="3111317" cy="28707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8C44E8-E3E7-6DB1-EAAB-6B7DDCD55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535" y="3864900"/>
            <a:ext cx="410249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1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Faixa de trânsito: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Faixa da esqueda – destinada para </a:t>
            </a:r>
            <a:r>
              <a:rPr lang="pt-BR" sz="385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veículos pesados </a:t>
            </a: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 de 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menor velocidade.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2.   Faixa da direita – destinado para veículo de maior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velocidade e ultrapassagem.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3.  Proibido a circulação de veiculos sobre calçadas e passeios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0ECB12-F939-44A9-BD24-D148AF9F6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097" y="7742594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6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Faixa de trânsito e veículos em calçadas: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0ECB12-F939-44A9-BD24-D148AF9F6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097" y="7742594"/>
            <a:ext cx="1781424" cy="3429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3072683-1F79-79C7-F486-EA00391BC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82" y="3615639"/>
            <a:ext cx="5500911" cy="24147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F89D587-4B1C-452D-BB6D-E7D427C36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182" y="3513162"/>
            <a:ext cx="5182323" cy="2619741"/>
          </a:xfrm>
          <a:prstGeom prst="rect">
            <a:avLst/>
          </a:prstGeom>
        </p:spPr>
      </p:pic>
      <p:grpSp>
        <p:nvGrpSpPr>
          <p:cNvPr id="210" name="Agrupar 209">
            <a:extLst>
              <a:ext uri="{FF2B5EF4-FFF2-40B4-BE49-F238E27FC236}">
                <a16:creationId xmlns:a16="http://schemas.microsoft.com/office/drawing/2014/main" id="{3B6A13D6-2A10-77EB-3FE5-20E11C793A51}"/>
              </a:ext>
            </a:extLst>
          </p:cNvPr>
          <p:cNvGrpSpPr/>
          <p:nvPr/>
        </p:nvGrpSpPr>
        <p:grpSpPr>
          <a:xfrm>
            <a:off x="1646693" y="3706182"/>
            <a:ext cx="4770360" cy="848160"/>
            <a:chOff x="1646693" y="3706182"/>
            <a:chExt cx="4770360" cy="84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0808440E-EDBA-3BBC-4784-E227B7554F01}"/>
                    </a:ext>
                  </a:extLst>
                </p14:cNvPr>
                <p14:cNvContentPartPr/>
                <p14:nvPr/>
              </p14:nvContentPartPr>
              <p14:xfrm>
                <a:off x="1904093" y="4401342"/>
                <a:ext cx="130680" cy="92880"/>
              </p14:xfrm>
            </p:contentPart>
          </mc:Choice>
          <mc:Fallback xmlns=""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0808440E-EDBA-3BBC-4784-E227B7554F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97973" y="4395222"/>
                  <a:ext cx="14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153398CF-B6E3-0E62-C7C1-C85662468DB3}"/>
                    </a:ext>
                  </a:extLst>
                </p14:cNvPr>
                <p14:cNvContentPartPr/>
                <p14:nvPr/>
              </p14:nvContentPartPr>
              <p14:xfrm>
                <a:off x="6375653" y="3706182"/>
                <a:ext cx="41400" cy="10080"/>
              </p14:xfrm>
            </p:contentPart>
          </mc:Choice>
          <mc:Fallback xmlns=""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153398CF-B6E3-0E62-C7C1-C85662468D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69533" y="3700062"/>
                  <a:ext cx="53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24CC428B-B58A-AC9B-667F-8F073242183F}"/>
                    </a:ext>
                  </a:extLst>
                </p14:cNvPr>
                <p14:cNvContentPartPr/>
                <p14:nvPr/>
              </p14:nvContentPartPr>
              <p14:xfrm>
                <a:off x="1646693" y="4501782"/>
                <a:ext cx="250920" cy="52560"/>
              </p14:xfrm>
            </p:contentPart>
          </mc:Choice>
          <mc:Fallback xmlns=""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24CC428B-B58A-AC9B-667F-8F07324218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0573" y="4495662"/>
                  <a:ext cx="263160" cy="6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062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Veiculos de urgências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Prioridade no trânsito – (Preferencia sobre os demais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veiculos)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 startAt="2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Livre circulação – (avançar sinal vermelho, sem limites de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velocidade, circular pelo passeio, ciclovia e etc.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3.  Livre estacionamento e parada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3429A1-C2A6-2693-483E-B5C1323BA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136" y="7781231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5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Proibição para ultrapassagem: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Proximo de curvas , cruzamentos, pontes , viadutos,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aclive sem visibilidade, lombadas, faixa de pedestres.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 startAt="2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Sinalização faixa  continua.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36CB74-3157-1396-C3BA-498613149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197" y="775547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17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Proibição para ultrapassagem: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 startAt="3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Pela direita exceto quando o veiculo que vai a frente tenha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a intenção de entrar a esqueda. 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Obs: Ponto de ônibus a ultrapassagem deve ser com atenção 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   e velocidade reduzida.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   O Condutor deverá deixar a faixa da esquerda livre.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DE1177-8E76-2F48-F0F0-A69F6151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8527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34609" y="1073408"/>
            <a:ext cx="5258514" cy="657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400" dirty="0" err="1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Requisito</a:t>
            </a:r>
            <a:r>
              <a:rPr lang="en-US" sz="44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para </a:t>
            </a:r>
            <a:r>
              <a:rPr lang="en-US" sz="4400" dirty="0" err="1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habilitação</a:t>
            </a:r>
            <a:endParaRPr lang="en-US" sz="44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5150"/>
              </a:lnSpc>
              <a:buNone/>
            </a:pPr>
            <a:endParaRPr lang="en-US" sz="4100" dirty="0">
              <a:solidFill>
                <a:srgbClr val="FFFF00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5150"/>
              </a:lnSpc>
              <a:buNone/>
            </a:pPr>
            <a:endParaRPr lang="en-US" sz="410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515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Ser </a:t>
            </a:r>
            <a:r>
              <a:rPr lang="en-US" sz="3600" dirty="0" err="1">
                <a:solidFill>
                  <a:schemeClr val="bg1"/>
                </a:solidFill>
                <a:latin typeface="Nunito Semi Bold" pitchFamily="34" charset="0"/>
              </a:rPr>
              <a:t>penalmente</a:t>
            </a: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unito Semi Bold" pitchFamily="34" charset="0"/>
              </a:rPr>
              <a:t>imputável</a:t>
            </a: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  </a:t>
            </a:r>
          </a:p>
          <a:p>
            <a:pPr marL="0" indent="0">
              <a:lnSpc>
                <a:spcPts val="5150"/>
              </a:lnSpc>
              <a:buNone/>
            </a:pPr>
            <a:endParaRPr lang="en-US" sz="3600" dirty="0">
              <a:solidFill>
                <a:schemeClr val="bg1"/>
              </a:solidFill>
              <a:latin typeface="Nunito Semi Bold" pitchFamily="34" charset="0"/>
            </a:endParaRPr>
          </a:p>
          <a:p>
            <a:pPr marL="0" indent="0">
              <a:lnSpc>
                <a:spcPts val="515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Saber </a:t>
            </a:r>
            <a:r>
              <a:rPr lang="en-US" sz="3600" dirty="0" err="1">
                <a:solidFill>
                  <a:schemeClr val="bg1"/>
                </a:solidFill>
                <a:latin typeface="Nunito Semi Bold" pitchFamily="34" charset="0"/>
              </a:rPr>
              <a:t>ler</a:t>
            </a: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 e </a:t>
            </a:r>
            <a:r>
              <a:rPr lang="pt-BR" sz="3600" dirty="0">
                <a:solidFill>
                  <a:schemeClr val="bg1"/>
                </a:solidFill>
                <a:latin typeface="Nunito Semi Bold" pitchFamily="34" charset="0"/>
              </a:rPr>
              <a:t>escrever</a:t>
            </a:r>
          </a:p>
          <a:p>
            <a:pPr marL="0" indent="0">
              <a:lnSpc>
                <a:spcPts val="5150"/>
              </a:lnSpc>
              <a:buNone/>
            </a:pPr>
            <a:endParaRPr lang="en-US" sz="3600" dirty="0">
              <a:solidFill>
                <a:schemeClr val="bg1"/>
              </a:solidFill>
              <a:latin typeface="Nunito Semi Bold" pitchFamily="34" charset="0"/>
            </a:endParaRPr>
          </a:p>
          <a:p>
            <a:pPr marL="0" indent="0">
              <a:lnSpc>
                <a:spcPts val="5150"/>
              </a:lnSpc>
              <a:buNone/>
            </a:pPr>
            <a:r>
              <a:rPr lang="en-US" sz="3600" dirty="0" err="1">
                <a:solidFill>
                  <a:schemeClr val="bg1"/>
                </a:solidFill>
                <a:latin typeface="Nunito Semi Bold" pitchFamily="34" charset="0"/>
              </a:rPr>
              <a:t>Possuir</a:t>
            </a: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 CPF E REG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16F916-7683-5756-EEB2-12EA66143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94110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DE1177-8E76-2F48-F0F0-A69F6151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85279"/>
            <a:ext cx="1781424" cy="3429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5F878-6126-D7C8-4DAA-63F63C9B6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31" y="2076165"/>
            <a:ext cx="5239481" cy="20386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96CA35-788B-C656-5672-72347689A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231" y="2147612"/>
            <a:ext cx="5268060" cy="18957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4118C96-E10F-25F1-9B8B-BBB9E8185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914" y="5336060"/>
            <a:ext cx="4669094" cy="144800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B6E76C-3F18-1AAD-95F6-9D1CC05EE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4597552"/>
            <a:ext cx="4791744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57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Uso de luzes do veículo: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1. Farol Alto – vias sem iluminação pública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2. Farol Baixo – vias com iluminção pública, neblina, chuva.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3. Pista alerta  - imobilização de veículo e situações de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emergência.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CD28D5-C39B-A506-1D23-58F4346AF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9410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50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Uso da Buzina: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1. Toque breve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2.  Uso de proibição das 22:00 as 06:00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3F7AF7-0D85-BDF5-828A-207B5A9B2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015" y="7755473"/>
            <a:ext cx="1781424" cy="3429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9E39DC-22BD-47F7-243C-5B68A3B74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845" y="2261544"/>
            <a:ext cx="3134162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7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Estacionar e Parar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1. Estacionar – imobilizar o veículo por tempo superior ao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necessário para embarque e desembarque de passageiros.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2.  Parar – imobilizar o veículo pelo tempo estritamente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necesserario  para  embarque  e  desembarque     de 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passageiros.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B89A5B-E58A-31BD-5761-7A56A27D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583" y="7768351"/>
            <a:ext cx="1781424" cy="3429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88420E-EA6E-959F-0A9D-3F4DE3E91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389" y="1712679"/>
            <a:ext cx="1707140" cy="16098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BFF438A-9958-49E5-3EBA-49DE1B892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804" y="1750097"/>
            <a:ext cx="1996063" cy="15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78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Veiculos de duas rodas: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Bicicletas, bicicletas eletricas, autopropelidos, cilomotores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motocicletas.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7B77E0-E196-A13A-C6A9-00CE8AF7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853" y="5582527"/>
            <a:ext cx="3953427" cy="1700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8EE5696-DF94-E67E-BEAA-47AD7AB78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462" y="7729715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2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Passagem em Nível (cruzamento)      Intersecção (cruzamento)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EE5696-DF94-E67E-BEAA-47AD7AB7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462" y="7729715"/>
            <a:ext cx="1781424" cy="3429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5856E81-A89B-572C-060A-7CFF29C0F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969" y="3726704"/>
            <a:ext cx="4352292" cy="165646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54DF9C4-0F1C-8DBA-CD84-051101B96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2442" y="3383199"/>
            <a:ext cx="2600688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9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Ciclovia (calçada)      Ciclofaixa (pista)          (Ciclorrota) 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                                                                  (compartilhada)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EE5696-DF94-E67E-BEAA-47AD7AB7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462" y="7729715"/>
            <a:ext cx="1781424" cy="3429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E7F50D-B983-E31C-3E4E-96BE10D5C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62" y="3618571"/>
            <a:ext cx="4057144" cy="21277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999B4A0-7563-7B07-4180-1769453DD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560" y="3618571"/>
            <a:ext cx="3510709" cy="210810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85CBBE6-0D21-14B6-3947-B9B51DA8D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23" y="3638179"/>
            <a:ext cx="4513825" cy="21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89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95228" y="3282016"/>
            <a:ext cx="11665482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INFRAÇÃO DE </a:t>
            </a: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TRÂNSITO</a:t>
            </a:r>
            <a:endParaRPr lang="pt-BR" sz="36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EE5696-DF94-E67E-BEAA-47AD7AB7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462" y="7729715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18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TRÂNSITO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Penalidades                    Medidas administrativas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Advertência por escrito              Retenção veículo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Multa                                        Remoção  veículo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Suspensão de dirigir                  Recolhimento de doc.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Cassação da CNH e PPD            Curso de reciclagem            </a:t>
            </a:r>
            <a:endParaRPr lang="pt-BR" sz="3850" dirty="0">
              <a:solidFill>
                <a:schemeClr val="bg1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                                                          Bafômetro 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37B31A-0C0D-3143-DD0E-57EA23E4D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828" y="775547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TRANSITO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Suspensão: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Multas autônomas ( falta de capacete, embriaguez)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Pontos: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20 pontos aso conste 2 ou mais infrações gravíssimas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30 pontos caso conste 1 infração gravissimas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40 pontos caso naão conste infração gravissimas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AB948A-0FFF-9CFA-5F0F-A706E7172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815818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3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10076"/>
            <a:ext cx="8064460" cy="652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Requisitos</a:t>
            </a:r>
            <a:r>
              <a:rPr lang="en-US" sz="4400" dirty="0">
                <a:solidFill>
                  <a:srgbClr val="FFFF00"/>
                </a:solidFill>
                <a:latin typeface="Bookman Old Style" panose="02050604050505020204" pitchFamily="18" charset="0"/>
              </a:rPr>
              <a:t> para </a:t>
            </a:r>
            <a:r>
              <a:rPr lang="en-US" sz="4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habilitação</a:t>
            </a:r>
            <a:endParaRPr lang="en-US" sz="4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5100"/>
              </a:lnSpc>
              <a:buNone/>
            </a:pPr>
            <a:endParaRPr lang="en-US" sz="4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68693" y="2771656"/>
            <a:ext cx="3059430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Nunito Semi Bold" pitchFamily="34" charset="0"/>
              </a:rPr>
              <a:t>EXAMES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968692" y="3615035"/>
            <a:ext cx="3869769" cy="354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Clínico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Avaliação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PT Sans" pitchFamily="34" charset="0"/>
              </a:rPr>
              <a:t>psicológica  exame físico e mental)</a:t>
            </a:r>
          </a:p>
          <a:p>
            <a:pPr marL="342900" indent="-342900" algn="l">
              <a:lnSpc>
                <a:spcPts val="2750"/>
              </a:lnSpc>
              <a:buSzPct val="100000"/>
              <a:buChar char="•"/>
            </a:pP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68693" y="4313009"/>
            <a:ext cx="3869769" cy="354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Exame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Teórico 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55121" y="5046315"/>
            <a:ext cx="3869769" cy="354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Exame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prático de direção veicular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9805511" y="5457944"/>
            <a:ext cx="3869769" cy="354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endParaRPr lang="en-US" sz="17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DFE212-BD2A-B901-F5F1-703F2D8B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568" y="7781230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TRANSITO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Suspensão: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Multas que geram suspensão: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Art.165 -165 A - 165 B -170 -173 – 174 -175 - 176 I,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176 II,II.IV,V – 191- 210 – 218 II -244 I,II,III,V - 253-A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957196-1AF2-267D-8583-E57411EE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015" y="7781230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78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TRANSITO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Rsponsabilidade pelas infrações: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Condutor  - no volante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Proprietário – documentos e equipamentos obrigatorios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Embarcadora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Transportadora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0EB893-EBBB-86C5-20C5-67614A378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822258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45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TRANSITO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Prazo 30 dias: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Envio da primeira notificação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Elaborar a defesa previa e recursos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Indicar condutor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7F4469-83E3-D55A-CDEF-8597BF0E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40203"/>
            <a:ext cx="1781424" cy="4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0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TRANSITO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Multas: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Gravissimas – 7 pontos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Grave – 5 pontos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Média – 4 pontos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Leve  -   3 pontos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A8CDB7-284A-F2E7-01DC-9E9DFE66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81231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48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96854" y="353669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</a:t>
            </a:r>
            <a:r>
              <a:rPr lang="pt-BR" sz="48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Sinalização de Trânsito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A8CDB7-284A-F2E7-01DC-9E9DFE66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81231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54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Sinalização de trânsito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Vertical – Placas de regulamentação, advertência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e indicação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Horizontal – pintura no solo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Semaforica – semáforo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36544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SINALIZAÇÕES DE TRÂNSITO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Dispositivos auxiliares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Gesto de agente de trânsito e condutores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Semafórica – semáforo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Sinais sonoros – um silvo breve: siga, dois silvo breve: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Pare, um silvo longo : diminuir a velocidade.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376BDB-4C6B-79E1-79EE-20FF1EAFE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65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REGULAMENTAÇÃO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730585-CB21-678A-9C5A-9A1ECC1F9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9" y="1517665"/>
            <a:ext cx="12660492" cy="595208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CBCCA0-6B4D-2BA3-19D8-5BD165831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93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PLACAS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439CA9-A6C4-A975-B3BF-38C0B7984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4" y="980637"/>
            <a:ext cx="12660492" cy="6268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BE984F0-DB23-1D80-8813-52FA52C53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4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PLACAS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815213-BEDF-0039-5C70-0E08072F0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80" y="2590587"/>
            <a:ext cx="12822439" cy="3048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888F4AF-6E89-D772-2045-EEDBC26A0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821531"/>
            <a:ext cx="5408414" cy="676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Documentos</a:t>
            </a:r>
            <a:r>
              <a:rPr lang="en-US" sz="42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endParaRPr lang="en-US" sz="4250" dirty="0">
              <a:solidFill>
                <a:srgbClr val="FFFF0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671282" y="2171152"/>
            <a:ext cx="12692896" cy="4513921"/>
          </a:xfrm>
          <a:prstGeom prst="roundRect">
            <a:avLst>
              <a:gd name="adj" fmla="val 1461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06221" y="4428113"/>
            <a:ext cx="5875377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/>
              <a:t>  </a:t>
            </a:r>
          </a:p>
        </p:txBody>
      </p:sp>
      <p:sp>
        <p:nvSpPr>
          <p:cNvPr id="10" name="Text 8"/>
          <p:cNvSpPr/>
          <p:nvPr/>
        </p:nvSpPr>
        <p:spPr>
          <a:xfrm>
            <a:off x="1206220" y="2068770"/>
            <a:ext cx="5875377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LADV _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Licença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para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aprendizagem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Direção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Veícular</a:t>
            </a:r>
            <a:endParaRPr lang="en-US" sz="24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      -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Dirigir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veículos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aprendizagem</a:t>
            </a:r>
            <a:endParaRPr lang="en-US" sz="2400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      - </a:t>
            </a:r>
            <a:r>
              <a:rPr lang="pt-BR" sz="2400" dirty="0">
                <a:solidFill>
                  <a:srgbClr val="FFFFFF"/>
                </a:solidFill>
                <a:latin typeface="PT Sans" pitchFamily="34" charset="0"/>
              </a:rPr>
              <a:t>Adquiri após a aprovaçãp da Teórica </a:t>
            </a:r>
            <a:endParaRPr lang="en-US" sz="2400" dirty="0">
              <a:solidFill>
                <a:srgbClr val="FFFFFF"/>
              </a:solidFill>
              <a:latin typeface="PT Sans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266222" y="4060329"/>
            <a:ext cx="5875377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PPD –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Permisão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para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Dirigir</a:t>
            </a:r>
            <a:endParaRPr lang="en-US" sz="2400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       -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Duração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1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ano</a:t>
            </a:r>
            <a:endParaRPr lang="en-US" sz="2400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       - 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Gravíssima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, Grave e </a:t>
            </a:r>
            <a:r>
              <a:rPr lang="pt-BR" sz="2400" dirty="0">
                <a:solidFill>
                  <a:srgbClr val="FFFFFF"/>
                </a:solidFill>
                <a:latin typeface="PT Sans" pitchFamily="34" charset="0"/>
              </a:rPr>
              <a:t>reincidente em Média </a:t>
            </a:r>
            <a:endParaRPr lang="en-US" sz="2400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2400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CNH –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Carteira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Nacional de Habilitação</a:t>
            </a:r>
          </a:p>
          <a:p>
            <a:pPr marL="0" indent="0">
              <a:lnSpc>
                <a:spcPts val="2850"/>
              </a:lnSpc>
              <a:buNone/>
            </a:pPr>
            <a:endParaRPr lang="en-US" sz="2400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Naturezas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das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</a:rPr>
              <a:t>multas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</a:rPr>
              <a:t> – </a:t>
            </a:r>
            <a:r>
              <a:rPr lang="pt-BR" sz="2400" dirty="0">
                <a:solidFill>
                  <a:srgbClr val="FFFFFF"/>
                </a:solidFill>
                <a:latin typeface="PT Sans" pitchFamily="34" charset="0"/>
              </a:rPr>
              <a:t>Gravíssima, Grave, Média e Leve</a:t>
            </a:r>
            <a:endParaRPr lang="en-US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E76C53-C952-369B-E8C4-09262502E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68351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31816" y="3889347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ADVERTÊNCIA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80FF644-B69F-0970-A039-82FEFF783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97" y="1385622"/>
            <a:ext cx="11132457" cy="62397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0ED7239-DCE1-7BCB-4FC0-4A40D3121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6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31816" y="3889347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SINALIZAÇÃO HORIZONTAIS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618B43-A184-5B8F-6990-CBDAB6FC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80" y="2235023"/>
            <a:ext cx="13365440" cy="44011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D099407-3019-5B08-EB9D-83D0E202F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2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31816" y="3889347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SINALIZAÇÃO DE OBRAS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A3FD1F-676D-8D1A-B9DD-23E433F31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77" y="1339813"/>
            <a:ext cx="9802593" cy="65541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530A9EA-40D2-A36C-271A-39EE6B140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0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31816" y="3889347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SINALIZAÇÃO DE OBRAS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3CA002-E9A4-7CB7-CB72-CD987D7E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061" y="1905505"/>
            <a:ext cx="9688277" cy="57539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66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31816" y="3889347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SINALIZAÇÃO DE OBRAS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2B8FDE3-F12E-738F-8108-33B9474D9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52" y="2617917"/>
            <a:ext cx="4763165" cy="11336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70942EF-86C7-E65C-174F-BC5B31D6B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363" y="5112984"/>
            <a:ext cx="5087060" cy="23148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94F2859-043E-953E-E0A8-8B364DE9E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812" y="1450034"/>
            <a:ext cx="4582164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58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C5F557CE-90A7-C3D8-F553-072FE064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372" y="1976139"/>
            <a:ext cx="11346287" cy="521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71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76A8FF2-0B97-E6EA-0DB9-AD496D32C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073" y="1790375"/>
            <a:ext cx="9607640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28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75763A9-1175-2034-640C-E01D79237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79" y="2190481"/>
            <a:ext cx="9955369" cy="47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74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DD73E3-F3BB-8B85-23DC-A5AC15AEF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344" y="2271455"/>
            <a:ext cx="10419008" cy="46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35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6DA8C8D-6065-DDAA-E2A5-F105BABA0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130" y="2338139"/>
            <a:ext cx="11243256" cy="4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821531"/>
            <a:ext cx="5408414" cy="676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Portador</a:t>
            </a:r>
            <a:r>
              <a:rPr lang="en-US" sz="42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de </a:t>
            </a:r>
            <a:r>
              <a:rPr lang="en-US" sz="425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Deficiência</a:t>
            </a:r>
            <a:r>
              <a:rPr lang="en-US" sz="42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425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Física</a:t>
            </a:r>
            <a:endParaRPr lang="en-US" sz="4250" dirty="0">
              <a:solidFill>
                <a:srgbClr val="FFFF0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671282" y="2171152"/>
            <a:ext cx="12692896" cy="4513921"/>
          </a:xfrm>
          <a:prstGeom prst="roundRect">
            <a:avLst>
              <a:gd name="adj" fmla="val 1461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06221" y="4428113"/>
            <a:ext cx="5875377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/>
              <a:t>  </a:t>
            </a:r>
          </a:p>
        </p:txBody>
      </p:sp>
      <p:sp>
        <p:nvSpPr>
          <p:cNvPr id="10" name="Text 8"/>
          <p:cNvSpPr/>
          <p:nvPr/>
        </p:nvSpPr>
        <p:spPr>
          <a:xfrm>
            <a:off x="1206220" y="2068770"/>
            <a:ext cx="5875377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Examinado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por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uma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Junta </a:t>
            </a:r>
            <a:r>
              <a:rPr lang="pt-BR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Médica  (médico perito Examinador)</a:t>
            </a:r>
          </a:p>
          <a:p>
            <a:pPr marL="0" indent="0">
              <a:lnSpc>
                <a:spcPts val="2850"/>
              </a:lnSpc>
              <a:buNone/>
            </a:pPr>
            <a:endParaRPr lang="pt-BR" sz="24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Junta Medica – mais de dois médicos para avaliar o candidato com deficiência  física </a:t>
            </a:r>
            <a:endParaRPr lang="en-US" sz="24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       </a:t>
            </a:r>
            <a:endParaRPr lang="en-US" sz="1800" dirty="0">
              <a:solidFill>
                <a:srgbClr val="FFFFFF"/>
              </a:solidFill>
              <a:latin typeface="PT Sans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266222" y="4060329"/>
            <a:ext cx="5875377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800" dirty="0">
              <a:solidFill>
                <a:srgbClr val="FFFFFF"/>
              </a:solidFill>
              <a:latin typeface="PT Sans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E76C53-C952-369B-E8C4-09262502E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68351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0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2F2957-593F-8EAB-6E6D-15ED05236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71" y="2452455"/>
            <a:ext cx="10947042" cy="44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76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FCEE06E-656D-3ED5-7F14-22F0BF47C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433" y="1983346"/>
            <a:ext cx="10965001" cy="5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857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EBBD040-53EB-B1FC-B43E-AA5DDF121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648" y="1651913"/>
            <a:ext cx="10818254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76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801213-9CB4-4E1B-1246-E9153A8A5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617" y="1514112"/>
            <a:ext cx="10599313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368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BF94E9-6487-515F-8C75-5123FCCDE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019" y="1711509"/>
            <a:ext cx="11638362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105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4D7A107-2197-76AE-2C66-B4EB0C001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013" y="2204770"/>
            <a:ext cx="9517487" cy="46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4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60559"/>
            <a:ext cx="6542961" cy="706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>
              <a:solidFill>
                <a:srgbClr val="FFFF00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Renovação</a:t>
            </a:r>
            <a:r>
              <a:rPr lang="en-US" sz="44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da CNH</a:t>
            </a:r>
          </a:p>
          <a:p>
            <a:pPr marL="0" indent="0">
              <a:lnSpc>
                <a:spcPts val="5550"/>
              </a:lnSpc>
              <a:buNone/>
            </a:pPr>
            <a:endParaRPr lang="en-US" sz="445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5550"/>
              </a:lnSpc>
              <a:buNone/>
            </a:pPr>
            <a:endParaRPr lang="en-US" sz="445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5550"/>
              </a:lnSpc>
              <a:buNone/>
            </a:pPr>
            <a:endParaRPr lang="en-US" sz="4450" dirty="0">
              <a:solidFill>
                <a:srgbClr val="FFFF00"/>
              </a:solidFill>
              <a:latin typeface="Nunito Semi Bold" pitchFamily="34" charset="0"/>
            </a:endParaRPr>
          </a:p>
          <a:p>
            <a:pPr>
              <a:lnSpc>
                <a:spcPts val="5550"/>
              </a:lnSpc>
            </a:pPr>
            <a:endParaRPr lang="en-US" sz="4450" dirty="0">
              <a:solidFill>
                <a:srgbClr val="FFFF00"/>
              </a:solidFill>
              <a:latin typeface="Nunito Semi Bold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  <a:t>OBS: Se o </a:t>
            </a:r>
            <a:r>
              <a:rPr lang="en-US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condutor</a:t>
            </a:r>
            <a: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  <a:t> for </a:t>
            </a:r>
            <a:r>
              <a:rPr lang="en-US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renovar</a:t>
            </a:r>
            <a: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  <a:t> a CNH e </a:t>
            </a:r>
            <a:r>
              <a:rPr lang="en-US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apresentar</a:t>
            </a:r>
            <a: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alguma</a:t>
            </a:r>
            <a: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Bookman Old Style" panose="02050604050505020204" pitchFamily="18" charset="0"/>
              </a:rPr>
              <a:t>deficiência que prejudique na condução</a:t>
            </a:r>
          </a:p>
          <a:p>
            <a:r>
              <a:rPr lang="pt-BR" dirty="0">
                <a:solidFill>
                  <a:srgbClr val="FFFFFF"/>
                </a:solidFill>
                <a:latin typeface="Bookman Old Style" panose="02050604050505020204" pitchFamily="18" charset="0"/>
              </a:rPr>
              <a:t>         de veículo, esse condutor vai renovar por período determinado pelo o examinador perito (médico)</a:t>
            </a:r>
            <a:endParaRPr lang="en-US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5550"/>
              </a:lnSpc>
              <a:buNone/>
            </a:pPr>
            <a:endParaRPr lang="en-US" sz="445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5550"/>
              </a:lnSpc>
              <a:buNone/>
            </a:pPr>
            <a:endParaRPr lang="en-US" sz="44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618188" y="3521100"/>
            <a:ext cx="12692896" cy="1537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A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cada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10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anos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com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idade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inferior a 50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anos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(18 a 49)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A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cada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5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anos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com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idade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igual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ou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superior a 50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anos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e inferior a 70 ( 50 a 69)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A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cada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3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anos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com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idade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igual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ou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superior a 70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anos</a:t>
            </a:r>
            <a:endParaRPr lang="en-US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457200" indent="-457200">
              <a:lnSpc>
                <a:spcPts val="3000"/>
              </a:lnSpc>
              <a:buAutoNum type="arabicPeriod"/>
            </a:pPr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223" y="660559"/>
            <a:ext cx="600432" cy="6004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0E667BB-F4B6-A10B-487B-18000151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94109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Documentos</a:t>
            </a:r>
            <a:r>
              <a:rPr lang="en-US" sz="38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de Porte </a:t>
            </a:r>
            <a:r>
              <a:rPr lang="pt-BR" sz="38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obrigatório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968752" y="2774632"/>
            <a:ext cx="12692896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HABILITAÇÃO ( PPD, CNH OU ACC)</a:t>
            </a:r>
          </a:p>
          <a:p>
            <a:pPr marL="0" indent="0">
              <a:lnSpc>
                <a:spcPts val="2600"/>
              </a:lnSpc>
              <a:buNone/>
            </a:pPr>
            <a:endParaRPr lang="en-US" sz="20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CRLV (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documento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do </a:t>
            </a:r>
            <a:r>
              <a:rPr lang="pt-BR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veículo)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9509" y="2693969"/>
            <a:ext cx="471249" cy="471249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75223" y="278171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3" name="Shape 11"/>
          <p:cNvSpPr/>
          <p:nvPr/>
        </p:nvSpPr>
        <p:spPr>
          <a:xfrm>
            <a:off x="272065" y="3444716"/>
            <a:ext cx="471249" cy="471249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  <p:txBody>
          <a:bodyPr/>
          <a:lstStyle/>
          <a:p>
            <a:r>
              <a:rPr lang="pt-BR" dirty="0"/>
              <a:t>1</a:t>
            </a:r>
          </a:p>
        </p:txBody>
      </p:sp>
      <p:sp>
        <p:nvSpPr>
          <p:cNvPr id="14" name="Text 12"/>
          <p:cNvSpPr/>
          <p:nvPr/>
        </p:nvSpPr>
        <p:spPr>
          <a:xfrm>
            <a:off x="404945" y="3532464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63397D-9547-F813-ACDE-FD420E027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81230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EAR  e Condutor Estrangeiro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968752" y="2774632"/>
            <a:ext cx="12692896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EAR (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Exerce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atividade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pt-BR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remunerada)</a:t>
            </a:r>
          </a:p>
          <a:p>
            <a:pPr marL="0" indent="0">
              <a:lnSpc>
                <a:spcPts val="2600"/>
              </a:lnSpc>
              <a:buNone/>
            </a:pPr>
            <a:r>
              <a:rPr lang="pt-BR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</a:t>
            </a:r>
            <a:endParaRPr lang="en-US" sz="20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Condutor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Estrangeiro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Poderá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dirigir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por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um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período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180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dias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)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Caso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ultrapasse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esse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periodo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terá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que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renovar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 a  CNH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aqui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no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Brasil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9509" y="2693969"/>
            <a:ext cx="471249" cy="471249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75223" y="278171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3" name="Shape 11"/>
          <p:cNvSpPr/>
          <p:nvPr/>
        </p:nvSpPr>
        <p:spPr>
          <a:xfrm>
            <a:off x="272065" y="3444716"/>
            <a:ext cx="471249" cy="471249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  <p:txBody>
          <a:bodyPr/>
          <a:lstStyle/>
          <a:p>
            <a:r>
              <a:rPr lang="pt-BR" dirty="0"/>
              <a:t>1</a:t>
            </a:r>
          </a:p>
        </p:txBody>
      </p:sp>
      <p:sp>
        <p:nvSpPr>
          <p:cNvPr id="14" name="Text 12"/>
          <p:cNvSpPr/>
          <p:nvPr/>
        </p:nvSpPr>
        <p:spPr>
          <a:xfrm>
            <a:off x="404945" y="3532464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63397D-9547-F813-ACDE-FD420E027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81230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1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1930</Words>
  <Application>Microsoft Office PowerPoint</Application>
  <PresentationFormat>Personalizados</PresentationFormat>
  <Paragraphs>789</Paragraphs>
  <Slides>65</Slides>
  <Notes>65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65</vt:i4>
      </vt:variant>
    </vt:vector>
  </HeadingPairs>
  <TitlesOfParts>
    <vt:vector size="70" baseType="lpstr">
      <vt:lpstr>Bookman Old Style</vt:lpstr>
      <vt:lpstr>Arial</vt:lpstr>
      <vt:lpstr>PT Sans</vt:lpstr>
      <vt:lpstr>Nunito Semi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HENRIQUE CERQUEIRA</cp:lastModifiedBy>
  <cp:revision>116</cp:revision>
  <dcterms:created xsi:type="dcterms:W3CDTF">2024-10-27T20:43:13Z</dcterms:created>
  <dcterms:modified xsi:type="dcterms:W3CDTF">2026-01-15T18:13:11Z</dcterms:modified>
</cp:coreProperties>
</file>