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AD536-5327-E22D-2A43-F6ACF0861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2988" y="1379349"/>
            <a:ext cx="8825658" cy="3329581"/>
          </a:xfrm>
        </p:spPr>
        <p:txBody>
          <a:bodyPr/>
          <a:lstStyle/>
          <a:p>
            <a:pPr algn="just"/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r>
              <a:rPr lang="pt-BR" sz="2000" dirty="0"/>
              <a:t>Nas aulas práticas de direção veicular, a definição de quem responde pelos </a:t>
            </a:r>
            <a:r>
              <a:rPr lang="pt-BR" sz="2000" b="1" dirty="0"/>
              <a:t>danos decorrentes de sinistro</a:t>
            </a:r>
            <a:r>
              <a:rPr lang="pt-BR" sz="2000" dirty="0"/>
              <a:t> está diretamente vinculada à </a:t>
            </a:r>
            <a:r>
              <a:rPr lang="pt-BR" sz="2000" b="1" dirty="0"/>
              <a:t>propriedade do veículo</a:t>
            </a:r>
            <a:r>
              <a:rPr lang="pt-BR" sz="2000" dirty="0"/>
              <a:t>, à </a:t>
            </a:r>
            <a:r>
              <a:rPr lang="pt-BR" sz="2000" b="1" dirty="0"/>
              <a:t>relação de consumo</a:t>
            </a:r>
            <a:r>
              <a:rPr lang="pt-BR" sz="2000" dirty="0"/>
              <a:t> e ao </a:t>
            </a:r>
            <a:r>
              <a:rPr lang="pt-BR" sz="2000" b="1" dirty="0"/>
              <a:t>dever legal de guarda e direção</a:t>
            </a:r>
            <a:r>
              <a:rPr lang="pt-BR" sz="2000" dirty="0"/>
              <a:t>.</a:t>
            </a:r>
            <a:br>
              <a:rPr lang="pt-BR" sz="2000" dirty="0"/>
            </a:br>
            <a:br>
              <a:rPr lang="pt-BR" sz="2000" dirty="0"/>
            </a:br>
            <a:br>
              <a:rPr lang="pt-BR" sz="1800" dirty="0"/>
            </a:br>
            <a:endParaRPr lang="pt-BR" sz="1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B70BB5D-E8AF-E60E-4E4D-257E849C2468}"/>
              </a:ext>
            </a:extLst>
          </p:cNvPr>
          <p:cNvSpPr txBox="1"/>
          <p:nvPr/>
        </p:nvSpPr>
        <p:spPr>
          <a:xfrm>
            <a:off x="2918714" y="856129"/>
            <a:ext cx="6094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Responsabilidade pelo veículo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21783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A3F46-8D54-8376-25E6-050CA730F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751" y="463476"/>
            <a:ext cx="9404723" cy="752138"/>
          </a:xfrm>
        </p:spPr>
        <p:txBody>
          <a:bodyPr/>
          <a:lstStyle/>
          <a:p>
            <a:r>
              <a:rPr lang="pt-BR" sz="2800" b="1" dirty="0"/>
              <a:t>Quando o veículo for de propriedade do aluno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CFFF4C7-8CB4-ED1F-C65D-32016097C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aluno, como </a:t>
            </a:r>
            <a:r>
              <a:rPr lang="pt-BR" b="1" dirty="0"/>
              <a:t>proprietário do veículo</a:t>
            </a:r>
            <a:r>
              <a:rPr lang="pt-BR" dirty="0"/>
              <a:t>, responde pelos danos causados pelo uso do automóvel.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O instrutor atua como </a:t>
            </a:r>
            <a:r>
              <a:rPr lang="pt-BR" b="1" dirty="0"/>
              <a:t>condutor qualificado</a:t>
            </a:r>
            <a:r>
              <a:rPr lang="pt-BR" dirty="0"/>
              <a:t>, mas o risco da    atividade e a titularidade do bem permanecem com o aluno.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675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BE0181-0E65-E337-A0FA-12F8F865D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72" y="652388"/>
            <a:ext cx="9404723" cy="1400530"/>
          </a:xfrm>
        </p:spPr>
        <p:txBody>
          <a:bodyPr/>
          <a:lstStyle/>
          <a:p>
            <a:r>
              <a:rPr lang="pt-BR" sz="2800" dirty="0"/>
              <a:t>    Quando o veículo pertence a familiar do aluno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36944EA-A1D5-D4C5-8811-79090F9F3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algn="just"/>
            <a:r>
              <a:rPr lang="pt-BR" dirty="0"/>
              <a:t>O familiar proprietário do veículo responde civilmente, pois, o proprietário responde pelos danos causados por terceiro que conduz o veículo com sua autorização.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 aluno figura como </a:t>
            </a:r>
            <a:r>
              <a:rPr lang="pt-BR" b="1" dirty="0"/>
              <a:t>condutor autorizado</a:t>
            </a:r>
            <a:r>
              <a:rPr lang="pt-BR" dirty="0"/>
              <a:t>, mas a </a:t>
            </a:r>
            <a:r>
              <a:rPr lang="pt-BR" b="1" dirty="0"/>
              <a:t>responsabilidade patrimonial</a:t>
            </a:r>
            <a:r>
              <a:rPr lang="pt-BR" dirty="0"/>
              <a:t> decorre da propriedade do bem.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948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F5787-2A96-A255-F48F-8EE0BEB00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142" y="700144"/>
            <a:ext cx="9670473" cy="881230"/>
          </a:xfrm>
        </p:spPr>
        <p:txBody>
          <a:bodyPr/>
          <a:lstStyle/>
          <a:p>
            <a:r>
              <a:rPr lang="pt-BR" sz="2800" dirty="0"/>
              <a:t>     Quando o veículo pertence ao CFC (autoescola)</a:t>
            </a:r>
            <a:endParaRPr lang="pt-BR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3ECCED4-2EAC-78B3-64D6-FA22DB7A0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Quando o veículo é do Centro de Formação de Condutores, a responsabilidade é </a:t>
            </a:r>
            <a:r>
              <a:rPr lang="pt-BR" b="1" dirty="0"/>
              <a:t>objetiva e direta do CFC</a:t>
            </a:r>
            <a:r>
              <a:rPr lang="pt-BR" dirty="0"/>
              <a:t>, por três fundamentos convergentes: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Art. 14 do Código de Defesa do Consumidor</a:t>
            </a:r>
            <a:r>
              <a:rPr lang="pt-BR" dirty="0"/>
              <a:t> – responsabilidade objetiva do fornecedor pelos danos decorrentes da prestação do serviço;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Art. 927, parágrafo único, do Código Civil</a:t>
            </a:r>
            <a:r>
              <a:rPr lang="pt-BR" dirty="0"/>
              <a:t> – responsabilidade objetiva por atividade de risco;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1" dirty="0"/>
              <a:t>Art. 932, III, do Código Civil</a:t>
            </a:r>
            <a:r>
              <a:rPr lang="pt-BR" dirty="0"/>
              <a:t> – responsabilidade do empregador ou comitente pelos atos de seus empregados.</a:t>
            </a:r>
          </a:p>
          <a:p>
            <a:pPr marL="0" indent="0" algn="just">
              <a:buNone/>
            </a:pPr>
            <a:r>
              <a:rPr lang="pt-BR" dirty="0"/>
              <a:t>Assim, o aluno é </a:t>
            </a:r>
            <a:r>
              <a:rPr lang="pt-BR" b="1" dirty="0"/>
              <a:t>consumidor</a:t>
            </a:r>
            <a:r>
              <a:rPr lang="pt-BR" dirty="0"/>
              <a:t>, o instrutor é </a:t>
            </a:r>
            <a:r>
              <a:rPr lang="pt-BR" b="1" dirty="0"/>
              <a:t>preposto</a:t>
            </a:r>
            <a:r>
              <a:rPr lang="pt-BR" dirty="0"/>
              <a:t>, e o risco do uso do veículo é </a:t>
            </a:r>
            <a:r>
              <a:rPr lang="pt-BR" b="1" dirty="0"/>
              <a:t>integralmente do CFC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764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2965C-0F77-67AB-D62B-04049C989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838" y="969085"/>
            <a:ext cx="7583488" cy="784411"/>
          </a:xfrm>
        </p:spPr>
        <p:txBody>
          <a:bodyPr/>
          <a:lstStyle/>
          <a:p>
            <a:r>
              <a:rPr lang="pt-BR" sz="2800" dirty="0"/>
              <a:t>Quando o veículo pertence ao instrutor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845069F-98A3-E3D9-4607-3F76478D6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pPr algn="just"/>
            <a:r>
              <a:rPr lang="pt-BR" dirty="0"/>
              <a:t>Se o instrutor é o proprietário do veículo, ele responde </a:t>
            </a:r>
            <a:r>
              <a:rPr lang="pt-BR" b="1" dirty="0"/>
              <a:t>como dono do bem e condutor.</a:t>
            </a:r>
          </a:p>
          <a:p>
            <a:pPr algn="just"/>
            <a:endParaRPr lang="pt-BR" b="1" dirty="0"/>
          </a:p>
          <a:p>
            <a:pPr algn="just"/>
            <a:r>
              <a:rPr lang="pt-BR" dirty="0"/>
              <a:t>Além disso, por integrar a cadeia de prestação do serviço educacional de trânsito, aplica-se também o </a:t>
            </a:r>
            <a:r>
              <a:rPr lang="pt-BR" b="1" dirty="0"/>
              <a:t>art. 14 do Código de Defesa do Consumidor</a:t>
            </a:r>
            <a:r>
              <a:rPr lang="pt-BR" dirty="0"/>
              <a:t>, de modo que o instrutor responde </a:t>
            </a:r>
            <a:r>
              <a:rPr lang="pt-BR" b="1" dirty="0"/>
              <a:t>objetivamente</a:t>
            </a:r>
            <a:r>
              <a:rPr lang="pt-BR" dirty="0"/>
              <a:t> perante o aluno.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4577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995C94-A364-688F-FC52-439E0F79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5840750" cy="805927"/>
          </a:xfrm>
        </p:spPr>
        <p:txBody>
          <a:bodyPr/>
          <a:lstStyle/>
          <a:p>
            <a:r>
              <a:rPr lang="pt-BR" dirty="0"/>
              <a:t>Conclusão jurídica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7AF2AD8-A9BA-4215-3ABF-D6C15DBC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Nas aulas práticas de direção, </a:t>
            </a:r>
            <a:r>
              <a:rPr lang="pt-BR" b="1" dirty="0"/>
              <a:t>a responsabilidade pelo sinistro acompanha a propriedade do veículo</a:t>
            </a:r>
            <a:r>
              <a:rPr lang="pt-BR" dirty="0"/>
              <a:t>, sendo reforçada, quando houver </a:t>
            </a:r>
            <a:r>
              <a:rPr lang="pt-BR" b="1" dirty="0"/>
              <a:t>CFC ou instrutor</a:t>
            </a:r>
            <a:r>
              <a:rPr lang="pt-BR" dirty="0"/>
              <a:t>, pelo </a:t>
            </a:r>
            <a:r>
              <a:rPr lang="pt-BR" b="1" dirty="0"/>
              <a:t>regime de responsabilidade objetiva do CDC</a:t>
            </a:r>
            <a:r>
              <a:rPr lang="pt-BR" dirty="0"/>
              <a:t> e pela </a:t>
            </a:r>
            <a:r>
              <a:rPr lang="pt-BR" b="1" dirty="0"/>
              <a:t>teoria do risco da atividade</a:t>
            </a:r>
            <a:r>
              <a:rPr lang="pt-BR" dirty="0"/>
              <a:t> do Código Civil.</a:t>
            </a:r>
          </a:p>
          <a:p>
            <a:r>
              <a:rPr lang="pt-BR" dirty="0"/>
              <a:t>Assim: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Veículo do </a:t>
            </a:r>
            <a:r>
              <a:rPr lang="pt-BR" b="1" dirty="0"/>
              <a:t>aluno</a:t>
            </a:r>
            <a:r>
              <a:rPr lang="pt-BR" dirty="0"/>
              <a:t> → responde o aluno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Veículo de </a:t>
            </a:r>
            <a:r>
              <a:rPr lang="pt-BR" b="1" dirty="0"/>
              <a:t>familiar</a:t>
            </a:r>
            <a:r>
              <a:rPr lang="pt-BR" dirty="0"/>
              <a:t> → responde o familiar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Veículo do </a:t>
            </a:r>
            <a:r>
              <a:rPr lang="pt-BR" b="1" dirty="0"/>
              <a:t>CFC</a:t>
            </a:r>
            <a:r>
              <a:rPr lang="pt-BR" dirty="0"/>
              <a:t> → responde o CFC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Veículo do </a:t>
            </a:r>
            <a:r>
              <a:rPr lang="pt-BR" b="1" dirty="0"/>
              <a:t>instrutor</a:t>
            </a:r>
            <a:r>
              <a:rPr lang="pt-BR" dirty="0"/>
              <a:t> → responde o instrutor</a:t>
            </a:r>
          </a:p>
          <a:p>
            <a:r>
              <a:rPr lang="pt-BR" dirty="0"/>
              <a:t>Sempre sem prejuízo da responsabilidade solidária na cadeia de consumo quando houver prestação de serviço de formação de condutores.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2394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ão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</TotalTime>
  <Words>431</Words>
  <Application>Microsoft Office PowerPoint</Application>
  <PresentationFormat>Ecrã Panorâmico</PresentationFormat>
  <Paragraphs>32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Ião</vt:lpstr>
      <vt:lpstr>         Nas aulas práticas de direção veicular, a definição de quem responde pelos danos decorrentes de sinistro está diretamente vinculada à propriedade do veículo, à relação de consumo e ao dever legal de guarda e direção.   </vt:lpstr>
      <vt:lpstr>Quando o veículo for de propriedade do aluno </vt:lpstr>
      <vt:lpstr>    Quando o veículo pertence a familiar do aluno</vt:lpstr>
      <vt:lpstr>     Quando o veículo pertence ao CFC (autoescola)</vt:lpstr>
      <vt:lpstr>Quando o veículo pertence ao instrutor</vt:lpstr>
      <vt:lpstr>Conclusão jurídica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HENRIQUE CERQUEIRA</dc:creator>
  <cp:lastModifiedBy>HENRIQUE CERQUEIRA</cp:lastModifiedBy>
  <cp:revision>13</cp:revision>
  <dcterms:created xsi:type="dcterms:W3CDTF">2026-01-12T18:40:19Z</dcterms:created>
  <dcterms:modified xsi:type="dcterms:W3CDTF">2026-01-12T19:22:07Z</dcterms:modified>
</cp:coreProperties>
</file>