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92" r:id="rId11"/>
    <p:sldId id="270" r:id="rId12"/>
    <p:sldId id="272" r:id="rId13"/>
    <p:sldId id="273" r:id="rId14"/>
    <p:sldId id="276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1" r:id="rId28"/>
    <p:sldId id="288" r:id="rId29"/>
    <p:sldId id="289" r:id="rId30"/>
    <p:sldId id="290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</p:sldIdLst>
  <p:sldSz cx="14630400" cy="8229600"/>
  <p:notesSz cx="8229600" cy="14630400"/>
  <p:embeddedFontLst>
    <p:embeddedFont>
      <p:font typeface="Bookman Old Style" panose="02050604050505020204" pitchFamily="18" charset="0"/>
      <p:regular r:id="rId53"/>
      <p:bold r:id="rId54"/>
      <p:italic r:id="rId55"/>
      <p:boldItalic r:id="rId56"/>
    </p:embeddedFont>
    <p:embeddedFont>
      <p:font typeface="Nunito Semi Bold" panose="020B0604020202020204" charset="0"/>
      <p:regular r:id="rId57"/>
    </p:embeddedFont>
    <p:embeddedFont>
      <p:font typeface="PT Sans" panose="020B0503020203020204" pitchFamily="34" charset="0"/>
      <p:regular r:id="rId58"/>
      <p:bold r:id="rId59"/>
      <p:italic r:id="rId60"/>
      <p:boldItalic r:id="rId6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9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46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3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4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5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3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1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0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4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9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9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2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4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2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4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6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2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8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7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8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8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4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0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8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57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7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9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9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4973" y="1201103"/>
            <a:ext cx="7674054" cy="255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700"/>
              </a:lnSpc>
              <a:buNone/>
            </a:pPr>
            <a:r>
              <a:rPr lang="en-US" sz="480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Curso</a:t>
            </a:r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Preparatório</a:t>
            </a:r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para Habilitação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4973" y="4072771"/>
            <a:ext cx="7674054" cy="2351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Advogado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em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Direito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trânsito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Pós-Graduado em Direito de Trânsito 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Instrutor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Trânsito</a:t>
            </a:r>
            <a:endParaRPr lang="en-US" sz="165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Professor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Legislação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Trânsito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Palestrante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Membro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da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Comisão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Mobilidade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Urbana OAB/AL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Observador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do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Observatório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Nacional de </a:t>
            </a:r>
            <a:r>
              <a:rPr lang="en-US" sz="165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Segurança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pt-BR" sz="1650" dirty="0">
                <a:solidFill>
                  <a:srgbClr val="FFFFFF"/>
                </a:solidFill>
                <a:latin typeface="Bookman Old Style" panose="02050604050505020204" pitchFamily="18" charset="0"/>
              </a:rPr>
              <a:t>Viária</a:t>
            </a:r>
          </a:p>
          <a:p>
            <a:pPr marL="0" indent="0" algn="just">
              <a:lnSpc>
                <a:spcPts val="2600"/>
              </a:lnSpc>
              <a:buNone/>
            </a:pPr>
            <a:endParaRPr lang="en-US" sz="165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3CCF3F-CD79-4C6E-A536-5FB11ACA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50" y="1090182"/>
            <a:ext cx="4443650" cy="57362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90B41E-0A07-84EE-B1A6-E01F3244C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099" y="7028497"/>
            <a:ext cx="4198951" cy="1059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Categoria de Habilitação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693" y="2300238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Categoria A,B,C – idade minima 18 anos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Categoria D e E  – idade minima 21 anos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Classificação: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A        B sem tempo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         2 anos B ou 1 ano de C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E          1 anos de C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D e E – no máximo 1 multa gravíssima 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62B2694-0FE4-B7C0-B6C8-B067D6FA19F1}"/>
              </a:ext>
            </a:extLst>
          </p:cNvPr>
          <p:cNvSpPr/>
          <p:nvPr/>
        </p:nvSpPr>
        <p:spPr>
          <a:xfrm>
            <a:off x="1300766" y="4605375"/>
            <a:ext cx="695459" cy="283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FF1AE7D-6CD7-FC68-9FDC-036D10C4E823}"/>
              </a:ext>
            </a:extLst>
          </p:cNvPr>
          <p:cNvSpPr/>
          <p:nvPr/>
        </p:nvSpPr>
        <p:spPr>
          <a:xfrm>
            <a:off x="1300766" y="5281551"/>
            <a:ext cx="695459" cy="283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8379532-96CA-56CE-7D04-B70DA80280DB}"/>
              </a:ext>
            </a:extLst>
          </p:cNvPr>
          <p:cNvSpPr/>
          <p:nvPr/>
        </p:nvSpPr>
        <p:spPr>
          <a:xfrm>
            <a:off x="1300766" y="5957727"/>
            <a:ext cx="695459" cy="283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D05B3F-602B-9F40-DC46-802F520C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877" y="7755472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7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Registro ddos Veículos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CRV – Certificado de Registro de Veiculos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ATPV – Autorização para Transferência de Veículo Automotor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60A7CD-885E-C2A9-2860-52320B39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1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Classificação das Vias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Vias Urbanas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Trânsito rápido 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– 80 km (sem interseção , sem semáforo, sem faixa de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Pedestre, sem acesso a lotes lindeiros e sem lombadas.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Arteria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- 60 Km -  (com interseção, com semáforo, com faixa de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Pedestre.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Coletora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– 40 Km - Coletar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Locais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-30 km – área restritas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0F164B-6916-3919-C178-A36D3039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2594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5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Classificação das Vias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Vias Rurais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Estradas 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– 60 km (Não Pavimentadas).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Rodovias</a:t>
            </a: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-  (Pavimentadas)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- Pista Simples -100 km (A,B)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- Pista Dupla  - 110 km  (A,B)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- Demais Veículos – 90 km (C,D e E)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obs:  A velocidade mínima é 50% da máxima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6C8C9-C96B-C18C-4408-CB717C63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3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e conduta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Vias: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Calçadas, passeios, acostamentos, ciclovias, ciclofaixas, pistas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Veiculos: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Carros, Motos, biciletas, carroças, charretes, carro de mão.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Usuários das vias: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Veículos, pedestres e animais.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1820E-3BFA-8FB6-71D2-51A06608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2464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Regra de preferencia: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1. Cruzamento, sendo uma das vias uma rodovia. (Rodovia)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2. Cruzamento com Rotatória. (Rotatória)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Nos demais caso quem vier pela direita.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481EC2-71CE-8EBB-6304-148BEDC7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259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Faixa de trânsito: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Faixa da esqueda – destinada para veículos lentos e de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menor velocidade.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2.   Faixa da direita – destinado para veículo de maior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velocidade e ultrapassagem.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 Proibido a circulação de veiculos sobre calçadas e passeios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0ECB12-F939-44A9-BD24-D148AF9F6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097" y="7742594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Veiculos de urgências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Prioridade no trânsito – (Preferencia sobre os demais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veiculos)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2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Livre circulação – (avançar sinal vermelho, sem limites de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velocidade, circular pelo passeio, ciclovia e etc.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 Livre estacionamento e parada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3429A1-C2A6-2693-483E-B5C1323B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136" y="778123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Transporte de criança com idade igual e inferior a 10 anos.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Veiculo com apenas banco dianteiro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2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Lotação de cadeirinhas no banco traseiro.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3.  Atinge a altura 1,45m.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546C8B-1804-67B4-CEB6-E15264A7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15" y="774259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9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Proibição para ultrapassagem: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Proximo de curvas , cruzamentos, pontes , viadutos,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aclive sem visibilidade, lombadas, faixa de pedestres.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2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Sinalização faixa  continua.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36CB74-3157-1396-C3BA-49861314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197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49605"/>
            <a:ext cx="7211020" cy="569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480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Processo</a:t>
            </a:r>
            <a:r>
              <a:rPr lang="en-US" sz="480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de </a:t>
            </a:r>
            <a:r>
              <a:rPr lang="en-US" sz="480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habilitação</a:t>
            </a:r>
            <a:r>
              <a:rPr lang="en-US" sz="480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do </a:t>
            </a:r>
            <a:r>
              <a:rPr lang="en-US" sz="480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condutor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1247656" y="3899773"/>
            <a:ext cx="22860" cy="3680103"/>
          </a:xfrm>
          <a:prstGeom prst="roundRect">
            <a:avLst>
              <a:gd name="adj" fmla="val 127036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453991" y="4323874"/>
            <a:ext cx="677585" cy="22860"/>
          </a:xfrm>
          <a:prstGeom prst="roundRect">
            <a:avLst>
              <a:gd name="adj" fmla="val 1270368"/>
            </a:avLst>
          </a:prstGeom>
          <a:solidFill>
            <a:srgbClr val="F2B42D"/>
          </a:solidFill>
          <a:ln/>
        </p:spPr>
      </p:sp>
      <p:sp>
        <p:nvSpPr>
          <p:cNvPr id="7" name="Shape 5"/>
          <p:cNvSpPr/>
          <p:nvPr/>
        </p:nvSpPr>
        <p:spPr>
          <a:xfrm>
            <a:off x="1014242" y="4128968"/>
            <a:ext cx="435531" cy="435531"/>
          </a:xfrm>
          <a:prstGeom prst="roundRect">
            <a:avLst>
              <a:gd name="adj" fmla="val 66679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177052" y="4198620"/>
            <a:ext cx="163949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2411432" y="4181535"/>
            <a:ext cx="2493883" cy="284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Lei Federal 9.503/97</a:t>
            </a:r>
            <a:endParaRPr lang="en-US" sz="1750" dirty="0">
              <a:latin typeface="Bookman Old Style" panose="020506040505050202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453991" y="5615107"/>
            <a:ext cx="677585" cy="22860"/>
          </a:xfrm>
          <a:prstGeom prst="roundRect">
            <a:avLst>
              <a:gd name="adj" fmla="val 1270368"/>
            </a:avLst>
          </a:prstGeom>
          <a:solidFill>
            <a:srgbClr val="D7425E"/>
          </a:solidFill>
          <a:ln/>
        </p:spPr>
      </p:sp>
      <p:sp>
        <p:nvSpPr>
          <p:cNvPr id="12" name="Shape 10"/>
          <p:cNvSpPr/>
          <p:nvPr/>
        </p:nvSpPr>
        <p:spPr>
          <a:xfrm>
            <a:off x="1041321" y="5408771"/>
            <a:ext cx="435531" cy="435531"/>
          </a:xfrm>
          <a:prstGeom prst="roundRect">
            <a:avLst>
              <a:gd name="adj" fmla="val 66679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77052" y="5489853"/>
            <a:ext cx="163949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4" name="Text 12"/>
          <p:cNvSpPr/>
          <p:nvPr/>
        </p:nvSpPr>
        <p:spPr>
          <a:xfrm>
            <a:off x="2323862" y="5384602"/>
            <a:ext cx="2277666" cy="284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Resolução</a:t>
            </a:r>
            <a:r>
              <a:rPr lang="en-US" sz="17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1.020 /25</a:t>
            </a:r>
            <a:endParaRPr lang="en-US" sz="1750" dirty="0">
              <a:latin typeface="Bookman Old Style" panose="020506040505050202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23862" y="5785366"/>
            <a:ext cx="11337727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1453991" y="6906339"/>
            <a:ext cx="677585" cy="22860"/>
          </a:xfrm>
          <a:prstGeom prst="roundRect">
            <a:avLst>
              <a:gd name="adj" fmla="val 1270368"/>
            </a:avLst>
          </a:prstGeom>
          <a:solidFill>
            <a:srgbClr val="DD785E"/>
          </a:solidFill>
          <a:ln/>
        </p:spPr>
      </p:sp>
      <p:sp>
        <p:nvSpPr>
          <p:cNvPr id="17" name="Shape 15"/>
          <p:cNvSpPr/>
          <p:nvPr/>
        </p:nvSpPr>
        <p:spPr>
          <a:xfrm>
            <a:off x="1041321" y="6700004"/>
            <a:ext cx="435531" cy="435531"/>
          </a:xfrm>
          <a:prstGeom prst="roundRect">
            <a:avLst>
              <a:gd name="adj" fmla="val 66679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77052" y="6781086"/>
            <a:ext cx="163949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150" dirty="0"/>
          </a:p>
        </p:txBody>
      </p:sp>
      <p:sp>
        <p:nvSpPr>
          <p:cNvPr id="19" name="Text 17"/>
          <p:cNvSpPr/>
          <p:nvPr/>
        </p:nvSpPr>
        <p:spPr>
          <a:xfrm>
            <a:off x="2323862" y="6675834"/>
            <a:ext cx="2669024" cy="284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Portária</a:t>
            </a:r>
            <a:r>
              <a:rPr lang="en-US" sz="17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e </a:t>
            </a:r>
            <a:r>
              <a:rPr lang="pt-BR" sz="17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Deliberação </a:t>
            </a:r>
            <a:endParaRPr lang="en-US" sz="1750" dirty="0">
              <a:latin typeface="Bookman Old Style" panose="0205060405050502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DE31CA-2942-B8F9-E895-362DF0CA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877" y="7768351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Proibição para ultrapassagem: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742950" indent="-742950">
              <a:lnSpc>
                <a:spcPts val="4850"/>
              </a:lnSpc>
              <a:buAutoNum type="arabicPeriod" startAt="3"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Pela direita exceto quando o veiculo que vai a frente tenha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a intenção de entrar a esqueda. 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Obs: Ponto de ônibus a ultrapassagem deve ser com atenção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e velocidade reduzida.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O Condutor deverá deixar a faixa da esquerda livre.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DE1177-8E76-2F48-F0F0-A69F6151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527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Uso de luzes do veículo: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1. Farol Alto – vias sem iluminação pública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2. Farol Baixo – vias com iluminção pública, neblina, chuva.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3. Pista alerta  - imobilização de veículo e situações de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emergência.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CD28D5-C39B-A506-1D23-58F4346A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0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Uso da Buzina: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1. Toque breve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2.  Uso de proibição das 22:00 as 06:00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3F7AF7-0D85-BDF5-828A-207B5A9B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15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Estacionar e Parar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1. Estacionar – imobilizar o veículo por tempo superior ao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necessário para embarque e desembarque de passageiros.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2.  Parar – imobilizar o veículo pelo tempo estritamente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necesserario  para  embarque  e  desembarque     de 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passageiros.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B89A5B-E58A-31BD-5761-7A56A27D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583" y="776835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Normas gerais de circulação de condutores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Veiculos de duas rodas: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Bicicletas, bicicletas eletricas, autopropelidos, cilomotores</a:t>
            </a: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motocicletas.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7B77E0-E196-A13A-C6A9-00CE8AF7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53" y="5582527"/>
            <a:ext cx="3953427" cy="1700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EE5696-DF94-E67E-BEAA-47AD7AB78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462" y="7729715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2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TRÂNSITO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Penalidades                    Medidas administrativas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Advertência por escrito              Retenção veículo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                                        Remoção  veículo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Suspensão de dirigir                  Recolhimento de doc.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Cassação da CNH e PPD            Curso de reciclagem            </a:t>
            </a:r>
            <a:endParaRPr lang="pt-BR" sz="3850" dirty="0">
              <a:solidFill>
                <a:schemeClr val="bg1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                                                               Bafômetro </a:t>
            </a: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37B31A-0C0D-3143-DD0E-57EA23E4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828" y="7755473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Suspensão: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Multas autônomas ( falta de capacete, embriaguez)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Pontos: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20 pontos aso conste 2 ou mais infrações gravíssimas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30 pontos caso conste 1 infração gravissimas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40 pontos caso naão conste infração gravissimas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AB948A-0FFF-9CFA-5F0F-A706E717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1581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Suspensão: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Multas que geram suspensão: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Art.165 -165 A - 165 B -170 -173 – 174 -175 - 176 I,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176 II,II.IV,V – 191- 210 – 218 II -244 I,II,III,V - 253-A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957196-1AF2-267D-8583-E57411EE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015" y="7781230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8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Rsponsabilidade pelas infrações: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Condutor  - no volante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Proprietário – documentos e equipamentos obrigatorios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Embarcadora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Transportadora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0EB893-EBBB-86C5-20C5-67614A37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2225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5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Prazo 30 dias: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Envio da primeira notificação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Elaborar a defesa previa e recursos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Indicar condutor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7F4469-83E3-D55A-CDEF-8597BF0E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40203"/>
            <a:ext cx="1781424" cy="4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631" y="682251"/>
            <a:ext cx="5610701" cy="633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48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Sistema Nacional de </a:t>
            </a:r>
            <a:r>
              <a:rPr lang="en-US" sz="4800" dirty="0" err="1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Trânsito</a:t>
            </a:r>
            <a:endParaRPr lang="en-US" sz="48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76265" y="1644372"/>
            <a:ext cx="12692896" cy="1032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Após a verificação da regularidade e consistência do AIT, a autoridade de trânsito deve expedir a Notificação da Autuação (NA) no prazo máximo de 30 dias contados da data da constatação da infração. Esta notificação é um passo crucial no processo, pois oficialmente informa o condutor sobre a infração cometida e oferece a oportunidade de defesa.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68693" y="4205407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206698" y="4443413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pt-BR" sz="19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Órgãos Normativos</a:t>
            </a:r>
            <a:endParaRPr lang="en-US" sz="1950" dirty="0">
              <a:latin typeface="Bookman Old Style" panose="0205060405050502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06698" y="4888944"/>
            <a:ext cx="576286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CONTRAN , CETRAN E CONTRANDINFE.</a:t>
            </a:r>
            <a:endParaRPr lang="en-US" sz="1650" dirty="0"/>
          </a:p>
        </p:txBody>
      </p:sp>
      <p:sp>
        <p:nvSpPr>
          <p:cNvPr id="8" name="Shape 6"/>
          <p:cNvSpPr/>
          <p:nvPr/>
        </p:nvSpPr>
        <p:spPr>
          <a:xfrm>
            <a:off x="7422713" y="4205407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0719" y="4443413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pt-BR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Órgãos Executirvos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660719" y="4888944"/>
            <a:ext cx="576286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SENATRAN, DNIT, DETRAN, PRF,PM,DER,JARI,CIRETRAN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650" dirty="0"/>
          </a:p>
        </p:txBody>
      </p:sp>
      <p:sp>
        <p:nvSpPr>
          <p:cNvPr id="11" name="Shape 9"/>
          <p:cNvSpPr/>
          <p:nvPr/>
        </p:nvSpPr>
        <p:spPr>
          <a:xfrm>
            <a:off x="968693" y="6030754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206698" y="6268760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Orgão</a:t>
            </a:r>
            <a:r>
              <a:rPr lang="en-US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pt-BR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Máximo  </a:t>
            </a:r>
            <a:r>
              <a:rPr lang="pt-BR" sz="19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Normativo</a:t>
            </a:r>
          </a:p>
          <a:p>
            <a:pPr marL="0" indent="0">
              <a:lnSpc>
                <a:spcPts val="2450"/>
              </a:lnSpc>
              <a:buNone/>
            </a:pPr>
            <a:endParaRPr lang="pt-BR" sz="19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2450"/>
              </a:lnSpc>
              <a:buNone/>
            </a:pPr>
            <a:r>
              <a:rPr lang="pt-BR" sz="1950" dirty="0">
                <a:solidFill>
                  <a:srgbClr val="FFFFFF"/>
                </a:solidFill>
                <a:latin typeface="Nunito Semi Bold" pitchFamily="34" charset="0"/>
              </a:rPr>
              <a:t>               </a:t>
            </a:r>
            <a:r>
              <a:rPr lang="pt-BR" sz="1600" dirty="0">
                <a:solidFill>
                  <a:srgbClr val="FFFFFF"/>
                </a:solidFill>
                <a:latin typeface="Bookman Old Style" panose="02050604050505020204" pitchFamily="18" charset="0"/>
              </a:rPr>
              <a:t>CONTRAN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2713" y="6030754"/>
            <a:ext cx="6238875" cy="1610201"/>
          </a:xfrm>
          <a:prstGeom prst="roundRect">
            <a:avLst>
              <a:gd name="adj" fmla="val 20052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0719" y="6268760"/>
            <a:ext cx="253234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Órgão</a:t>
            </a:r>
            <a:r>
              <a:rPr lang="en-US" sz="195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Maximo </a:t>
            </a:r>
            <a:r>
              <a:rPr lang="en-US" sz="1950" dirty="0" err="1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Executivo</a:t>
            </a:r>
            <a:endParaRPr lang="en-US" sz="1950" dirty="0">
              <a:latin typeface="Bookman Old Style" panose="020506040505050202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0719" y="6714292"/>
            <a:ext cx="576286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         </a:t>
            </a:r>
            <a:r>
              <a:rPr lang="en-US" sz="165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SENATRAN</a:t>
            </a:r>
            <a:endParaRPr lang="en-US" sz="1650" dirty="0">
              <a:latin typeface="Bookman Old Style" panose="020506040505050202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927A23B-5EC4-35DA-8C54-FB556674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806265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INFRAÇÕES DE TRANSITO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Multas: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Gravissimas – 7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Grave – 5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Média – 4 pontos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Leve  -   3 pontos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A8CDB7-284A-F2E7-01DC-9E9DFE66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1231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8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trânsito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Vertical – Placas de regulamentação, advertência 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e indicação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Horizontal – pintura no solo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Semaforica – semáforo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36544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SINALIZAÇÕES DE TRÂNSITO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Dispositivos auxiliares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Gesto de agente de trânsito e condutores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Semafórica – semáforo 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Sinais sonoros – um silvo breve: siga, dois silvo breve:</a:t>
            </a: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chemeClr val="bg1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Pare, um silvo longo : diminuir a velocidade.</a:t>
            </a: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376BDB-4C6B-79E1-79EE-20FF1EAF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REGULAMENTAÇÃO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730585-CB21-678A-9C5A-9A1ECC1F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9" y="1517665"/>
            <a:ext cx="12660492" cy="595208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CBCCA0-6B4D-2BA3-19D8-5BD16583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93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PLACAS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439CA9-A6C4-A975-B3BF-38C0B798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4" y="980637"/>
            <a:ext cx="12660492" cy="6268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E984F0-DB23-1D80-8813-52FA52C53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4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PLACAS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815213-BEDF-0039-5C70-0E08072F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0" y="2590587"/>
            <a:ext cx="12822439" cy="3048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88F4AF-6E89-D772-2045-EEDBC26A0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ADVERTÊNCIA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0FF644-B69F-0970-A039-82FEFF78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7" y="1385622"/>
            <a:ext cx="11132457" cy="62397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0ED7239-DCE1-7BCB-4FC0-4A40D3121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6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HORIZONTAIS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618B43-A184-5B8F-6990-CBDAB6FC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80" y="2235023"/>
            <a:ext cx="13365440" cy="44011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099407-3019-5B08-EB9D-83D0E202F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2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OBRAS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A3FD1F-676D-8D1A-B9DD-23E433F31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77" y="1339813"/>
            <a:ext cx="9802593" cy="65541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30A9EA-40D2-A36C-271A-39EE6B14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0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1816" y="3889347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                           </a:t>
            </a: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endParaRPr lang="pt-BR" sz="4000" dirty="0">
              <a:solidFill>
                <a:schemeClr val="bg1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40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     </a:t>
            </a: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pt-BR" sz="38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200" dirty="0">
              <a:solidFill>
                <a:srgbClr val="FFFFFF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485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SINALIZAÇÃO DE OBRAS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3CA002-E9A4-7CB7-CB72-CD987D7E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61" y="1905505"/>
            <a:ext cx="9688277" cy="57539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34609" y="1073408"/>
            <a:ext cx="5258514" cy="657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Requisito</a:t>
            </a:r>
            <a:r>
              <a:rPr lang="en-US" sz="44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 para </a:t>
            </a: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habilitação</a:t>
            </a: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5150"/>
              </a:lnSpc>
              <a:buNone/>
            </a:pPr>
            <a:endParaRPr lang="en-US" sz="4100" dirty="0">
              <a:solidFill>
                <a:srgbClr val="FFFF00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5150"/>
              </a:lnSpc>
              <a:buNone/>
            </a:pPr>
            <a:endParaRPr lang="en-US" sz="410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515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Ser </a:t>
            </a: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penalmente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imputável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 </a:t>
            </a:r>
          </a:p>
          <a:p>
            <a:pPr marL="0" indent="0">
              <a:lnSpc>
                <a:spcPts val="5150"/>
              </a:lnSpc>
              <a:buNone/>
            </a:pPr>
            <a:endParaRPr lang="en-US" sz="3600" dirty="0">
              <a:solidFill>
                <a:schemeClr val="bg1"/>
              </a:solidFill>
              <a:latin typeface="Nunito Semi Bold" pitchFamily="34" charset="0"/>
            </a:endParaRPr>
          </a:p>
          <a:p>
            <a:pPr marL="0" indent="0">
              <a:lnSpc>
                <a:spcPts val="515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Saber </a:t>
            </a: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ler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e </a:t>
            </a:r>
            <a:r>
              <a:rPr lang="pt-BR" sz="3600" dirty="0">
                <a:solidFill>
                  <a:schemeClr val="bg1"/>
                </a:solidFill>
                <a:latin typeface="Nunito Semi Bold" pitchFamily="34" charset="0"/>
              </a:rPr>
              <a:t>escrever</a:t>
            </a:r>
          </a:p>
          <a:p>
            <a:pPr marL="0" indent="0">
              <a:lnSpc>
                <a:spcPts val="5150"/>
              </a:lnSpc>
              <a:buNone/>
            </a:pPr>
            <a:endParaRPr lang="en-US" sz="3600" dirty="0">
              <a:solidFill>
                <a:schemeClr val="bg1"/>
              </a:solidFill>
              <a:latin typeface="Nunito Semi Bold" pitchFamily="34" charset="0"/>
            </a:endParaRPr>
          </a:p>
          <a:p>
            <a:pPr marL="0" indent="0">
              <a:lnSpc>
                <a:spcPts val="515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Nunito Semi Bold" pitchFamily="34" charset="0"/>
              </a:rPr>
              <a:t>Possuir</a:t>
            </a:r>
            <a:r>
              <a:rPr lang="en-US" sz="3600" dirty="0">
                <a:solidFill>
                  <a:schemeClr val="bg1"/>
                </a:solidFill>
                <a:latin typeface="Nunito Semi Bold" pitchFamily="34" charset="0"/>
              </a:rPr>
              <a:t> CPF E REG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16F916-7683-5756-EEB2-12EA6614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94110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C5F557CE-90A7-C3D8-F553-072FE064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72" y="1976139"/>
            <a:ext cx="11346287" cy="52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71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6A8FF2-0B97-E6EA-0DB9-AD496D32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073" y="1790375"/>
            <a:ext cx="9607640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2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5763A9-1175-2034-640C-E01D79237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79" y="2190481"/>
            <a:ext cx="9955369" cy="47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DD73E3-F3BB-8B85-23DC-A5AC15AE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44" y="2271455"/>
            <a:ext cx="10419008" cy="46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35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6DA8C8D-6065-DDAA-E2A5-F105BABA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30" y="2338139"/>
            <a:ext cx="11243256" cy="4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2F2957-593F-8EAB-6E6D-15ED0523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71" y="2452455"/>
            <a:ext cx="10947042" cy="44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7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CEE06E-656D-3ED5-7F14-22F0BF47C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33" y="1983346"/>
            <a:ext cx="10965001" cy="5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5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EBBD040-53EB-B1FC-B43E-AA5DDF121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48" y="1651913"/>
            <a:ext cx="10818254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6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801213-9CB4-4E1B-1246-E9153A8A5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7" y="1514112"/>
            <a:ext cx="10599313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6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BF94E9-6487-515F-8C75-5123FCCD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19" y="1711509"/>
            <a:ext cx="1163836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10076"/>
            <a:ext cx="8064460" cy="652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Requisitos</a:t>
            </a:r>
            <a:r>
              <a:rPr lang="en-US" sz="4400" dirty="0">
                <a:solidFill>
                  <a:srgbClr val="FFFF00"/>
                </a:solidFill>
                <a:latin typeface="Bookman Old Style" panose="02050604050505020204" pitchFamily="18" charset="0"/>
              </a:rPr>
              <a:t> para </a:t>
            </a:r>
            <a:r>
              <a:rPr lang="en-US" sz="4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habilitação</a:t>
            </a: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5100"/>
              </a:lnSpc>
              <a:buNone/>
            </a:pP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8693" y="2771656"/>
            <a:ext cx="3059430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Nunito Semi Bold" pitchFamily="34" charset="0"/>
              </a:rPr>
              <a:t>EXAMES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968692" y="3615035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T Sans" pitchFamily="34" charset="0"/>
              </a:rPr>
              <a:t>Clínico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</a:rPr>
              <a:t> (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</a:rPr>
              <a:t>Avaliação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</a:rPr>
              <a:t> </a:t>
            </a:r>
            <a:r>
              <a:rPr lang="pt-BR" sz="1600" dirty="0">
                <a:solidFill>
                  <a:srgbClr val="FFFFFF"/>
                </a:solidFill>
                <a:latin typeface="PT Sans" pitchFamily="34" charset="0"/>
              </a:rPr>
              <a:t>psicológica  exame fisico e mental</a:t>
            </a:r>
            <a:r>
              <a:rPr lang="pt-BR" sz="1700" dirty="0">
                <a:solidFill>
                  <a:srgbClr val="FFFFFF"/>
                </a:solidFill>
                <a:latin typeface="PT Sans" pitchFamily="34" charset="0"/>
              </a:rPr>
              <a:t>)</a:t>
            </a: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68693" y="4313009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Exame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pt-BR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Teórico 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55121" y="5046315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Exame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pt-BR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prático de direção veicular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805511" y="5457944"/>
            <a:ext cx="3869769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endParaRPr lang="en-US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DFE212-BD2A-B901-F5F1-703F2D8B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568" y="7781230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4CC4C-3683-BE67-4EB5-17A1F2EE6388}"/>
              </a:ext>
            </a:extLst>
          </p:cNvPr>
          <p:cNvSpPr txBox="1"/>
          <p:nvPr/>
        </p:nvSpPr>
        <p:spPr>
          <a:xfrm>
            <a:off x="785654" y="335672"/>
            <a:ext cx="6966857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850"/>
              </a:lnSpc>
              <a:buNone/>
            </a:pPr>
            <a:r>
              <a:rPr lang="pt-BR" sz="3600" dirty="0">
                <a:solidFill>
                  <a:srgbClr val="FFFF00"/>
                </a:solidFill>
                <a:latin typeface="Bookman Old Style" panose="02050604050505020204" pitchFamily="18" charset="0"/>
                <a:ea typeface="Nunito Semi Bold" pitchFamily="34" charset="-122"/>
                <a:cs typeface="Nunito Semi Bold" pitchFamily="34" charset="-120"/>
              </a:rPr>
              <a:t>EXERCÍCIO LEGISLAÇÃO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FCDE-3246-E356-7734-5C0D5AFD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37099"/>
            <a:ext cx="1781424" cy="342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4D7A107-2197-76AE-2C66-B4EB0C001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013" y="2204770"/>
            <a:ext cx="9517487" cy="46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4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821531"/>
            <a:ext cx="5408414" cy="676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Documentos</a:t>
            </a:r>
            <a:r>
              <a:rPr lang="en-US" sz="42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en-US" sz="4250" dirty="0">
              <a:solidFill>
                <a:srgbClr val="FFFF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671282" y="2171152"/>
            <a:ext cx="12692896" cy="4513921"/>
          </a:xfrm>
          <a:prstGeom prst="roundRect">
            <a:avLst>
              <a:gd name="adj" fmla="val 1461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06221" y="4428113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/>
              <a:t>  </a:t>
            </a:r>
          </a:p>
        </p:txBody>
      </p:sp>
      <p:sp>
        <p:nvSpPr>
          <p:cNvPr id="10" name="Text 8"/>
          <p:cNvSpPr/>
          <p:nvPr/>
        </p:nvSpPr>
        <p:spPr>
          <a:xfrm>
            <a:off x="1206220" y="2068770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LADV _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Licença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para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aprendizagem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Direção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Veícular</a:t>
            </a:r>
            <a:endParaRPr lang="en-US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      -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Dirigir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veículos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aprendizagem</a:t>
            </a:r>
            <a:endParaRPr lang="en-US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</a:rPr>
              <a:t>       - </a:t>
            </a:r>
            <a:r>
              <a:rPr lang="pt-BR" dirty="0">
                <a:solidFill>
                  <a:srgbClr val="FFFFFF"/>
                </a:solidFill>
                <a:latin typeface="PT Sans" pitchFamily="34" charset="0"/>
              </a:rPr>
              <a:t>Adquiri após a aprovaçãp da Teórica </a:t>
            </a:r>
            <a:endParaRPr lang="en-US" sz="1800" dirty="0">
              <a:solidFill>
                <a:srgbClr val="FFFFFF"/>
              </a:solidFill>
              <a:latin typeface="PT Sans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266222" y="4060329"/>
            <a:ext cx="5875377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PPD –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Permisão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para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Dirigir</a:t>
            </a:r>
            <a:endParaRPr lang="en-US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       -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Duração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1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ano</a:t>
            </a:r>
            <a:endParaRPr lang="en-US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       - 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Gravissima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, Grave e </a:t>
            </a:r>
            <a:r>
              <a:rPr lang="pt-BR" dirty="0">
                <a:solidFill>
                  <a:srgbClr val="FFFFFF"/>
                </a:solidFill>
                <a:latin typeface="PT Sans" pitchFamily="34" charset="0"/>
              </a:rPr>
              <a:t>reincidente em Leve</a:t>
            </a:r>
            <a:endParaRPr lang="en-US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800" dirty="0">
              <a:solidFill>
                <a:srgbClr val="FFFFFF"/>
              </a:solidFill>
              <a:latin typeface="PT Sans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CNH –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</a:rPr>
              <a:t>Carteira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</a:rPr>
              <a:t> Nacional de Habilitação</a:t>
            </a:r>
            <a:endParaRPr lang="en-US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E76C53-C952-369B-E8C4-09262502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68351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60559"/>
            <a:ext cx="6542961" cy="706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Renovação</a:t>
            </a:r>
            <a:r>
              <a:rPr lang="en-US" sz="44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da CNH</a:t>
            </a: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824250" y="2297608"/>
            <a:ext cx="12692896" cy="1537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cada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10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anos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com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idade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inferior a 50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anos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 (18 a 49)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cada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5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idade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igual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ou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superior a 50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e inferior a 70 ( 50 a 69)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cada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3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com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idade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igual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ou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superior a 70 </a:t>
            </a:r>
            <a:r>
              <a:rPr lang="en-US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anos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223" y="660559"/>
            <a:ext cx="600432" cy="600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E667BB-F4B6-A10B-487B-18000151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976" y="7794109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 err="1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Documentos</a:t>
            </a:r>
            <a:r>
              <a:rPr lang="en-US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de Porte </a:t>
            </a: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obrigatório 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752" y="2774632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  <a:ea typeface="PT Sans" pitchFamily="34" charset="-122"/>
                <a:cs typeface="PT Sans" pitchFamily="34" charset="-120"/>
              </a:rPr>
              <a:t>HABILITAÇÃO ( PPD, CBH OU ACC)</a:t>
            </a:r>
          </a:p>
          <a:p>
            <a:pPr marL="0" indent="0">
              <a:lnSpc>
                <a:spcPts val="2600"/>
              </a:lnSpc>
              <a:buNone/>
            </a:pPr>
            <a:endParaRPr lang="en-US" sz="2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CRLV 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9509" y="2693969"/>
            <a:ext cx="471249" cy="47124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75223" y="278171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3" name="Shape 11"/>
          <p:cNvSpPr/>
          <p:nvPr/>
        </p:nvSpPr>
        <p:spPr>
          <a:xfrm>
            <a:off x="272065" y="3444716"/>
            <a:ext cx="471249" cy="47124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63397D-9547-F813-ACDE-FD420E02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76" y="7781230"/>
            <a:ext cx="1781424" cy="342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77453"/>
            <a:ext cx="6247328" cy="616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t-BR" sz="3850" dirty="0">
                <a:solidFill>
                  <a:srgbClr val="FFFF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Categoria de Habilitação</a:t>
            </a:r>
          </a:p>
          <a:p>
            <a:pPr marL="0" indent="0">
              <a:lnSpc>
                <a:spcPts val="4850"/>
              </a:lnSpc>
              <a:buNone/>
            </a:pPr>
            <a:endParaRPr lang="pt-BR" sz="3850" dirty="0">
              <a:solidFill>
                <a:srgbClr val="FFFF00"/>
              </a:solidFill>
              <a:latin typeface="Nunito Semi Bold" pitchFamily="34" charset="0"/>
            </a:endParaRPr>
          </a:p>
          <a:p>
            <a:pPr marL="0" indent="0">
              <a:lnSpc>
                <a:spcPts val="4850"/>
              </a:lnSpc>
              <a:buNone/>
            </a:pP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968693" y="2300238"/>
            <a:ext cx="1269289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Categoria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A –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Veículo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2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3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rodas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B –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Veículo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 com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capacidade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ate 8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passageiros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Categoria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C –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Veiculos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transporte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de </a:t>
            </a: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cargas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Categoria</a:t>
            </a:r>
            <a:r>
              <a:rPr lang="en-US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 D – </a:t>
            </a: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Veículo com capacidade acima de 8 passageiros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Categoria E – Combinação de veículos</a:t>
            </a:r>
          </a:p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FFFFFF"/>
                </a:solidFill>
                <a:latin typeface="Bookman Old Style" panose="02050604050505020204" pitchFamily="18" charset="0"/>
              </a:rPr>
              <a:t>ACC – Autorização para Conduzir Ciclomotores</a:t>
            </a:r>
          </a:p>
          <a:p>
            <a:pPr marL="0" indent="0">
              <a:lnSpc>
                <a:spcPts val="2600"/>
              </a:lnSpc>
              <a:buNone/>
            </a:pPr>
            <a:endParaRPr lang="pt-BR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66779" y="5087422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404945" y="3532464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7566779" y="6636187"/>
            <a:ext cx="177403" cy="295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061FFE-2F02-D56E-0BCC-06BE93D3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99" y="4936997"/>
            <a:ext cx="5046130" cy="24768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475B00-A34E-1760-0E3E-0116CCEF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877" y="7742594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6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1456</Words>
  <Application>Microsoft Office PowerPoint</Application>
  <PresentationFormat>Personalizados</PresentationFormat>
  <Paragraphs>620</Paragraphs>
  <Slides>50</Slides>
  <Notes>50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55" baseType="lpstr">
      <vt:lpstr>Nunito Semi Bold</vt:lpstr>
      <vt:lpstr>Bookman Old Style</vt:lpstr>
      <vt:lpstr>Arial</vt:lpstr>
      <vt:lpstr>PT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HENRIQUE CERQUEIRA</cp:lastModifiedBy>
  <cp:revision>62</cp:revision>
  <dcterms:created xsi:type="dcterms:W3CDTF">2024-10-27T20:43:13Z</dcterms:created>
  <dcterms:modified xsi:type="dcterms:W3CDTF">2025-12-19T19:53:37Z</dcterms:modified>
</cp:coreProperties>
</file>